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48" r:id="rId1"/>
  </p:sldMasterIdLst>
  <p:sldIdLst>
    <p:sldId id="256" r:id="rId2"/>
    <p:sldId id="257" r:id="rId3"/>
    <p:sldId id="258" r:id="rId4"/>
    <p:sldId id="259" r:id="rId5"/>
    <p:sldId id="260" r:id="rId6"/>
    <p:sldId id="267" r:id="rId7"/>
    <p:sldId id="268" r:id="rId8"/>
    <p:sldId id="269" r:id="rId9"/>
    <p:sldId id="270" r:id="rId10"/>
    <p:sldId id="271" r:id="rId11"/>
    <p:sldId id="272" r:id="rId12"/>
    <p:sldId id="261" r:id="rId13"/>
    <p:sldId id="262" r:id="rId14"/>
    <p:sldId id="263" r:id="rId15"/>
    <p:sldId id="264" r:id="rId16"/>
    <p:sldId id="265" r:id="rId17"/>
    <p:sldId id="266"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FF"/>
    <a:srgbClr val="008000"/>
    <a:srgbClr val="FF00FF"/>
    <a:srgbClr val="FFCCCC"/>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6190" autoAdjust="0"/>
  </p:normalViewPr>
  <p:slideViewPr>
    <p:cSldViewPr>
      <p:cViewPr varScale="1">
        <p:scale>
          <a:sx n="108" d="100"/>
          <a:sy n="108" d="100"/>
        </p:scale>
        <p:origin x="-1056" y="7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22.04.2018</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725C68B6-61C2-468F-89AB-4B9F7531AA68}" type="slidenum">
              <a:rPr lang="ru-RU" smtClean="0"/>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725C68B6-61C2-468F-89AB-4B9F7531AA68}" type="slidenum">
              <a:rPr lang="ru-RU" smtClean="0"/>
              <a:pPr/>
              <a:t>‹#›</a:t>
            </a:fld>
            <a:endParaRPr lang="ru-RU"/>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22.04.2018</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5B106E36-FD25-4E2D-B0AA-010F637433A0}" type="datetimeFigureOut">
              <a:rPr lang="ru-RU" smtClean="0"/>
              <a:pPr/>
              <a:t>22.04.2018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5B106E36-FD25-4E2D-B0AA-010F637433A0}" type="datetimeFigureOut">
              <a:rPr lang="ru-RU" smtClean="0"/>
              <a:pPr/>
              <a:t>22.04.2018</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725C68B6-61C2-468F-89AB-4B9F7531AA68}" type="slidenum">
              <a:rPr lang="ru-RU" smtClean="0"/>
              <a:pPr/>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22.04.2018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5B106E36-FD25-4E2D-B0AA-010F637433A0}" type="datetimeFigureOut">
              <a:rPr lang="ru-RU" smtClean="0"/>
              <a:pPr/>
              <a:t>22.04.2018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22.04.2018</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5B106E36-FD25-4E2D-B0AA-010F637433A0}" type="datetimeFigureOut">
              <a:rPr lang="ru-RU" smtClean="0"/>
              <a:pPr/>
              <a:t>22.04.2018</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5B106E36-FD25-4E2D-B0AA-010F637433A0}" type="datetimeFigureOut">
              <a:rPr lang="ru-RU" smtClean="0"/>
              <a:pPr/>
              <a:t>22.04.2018</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25C68B6-61C2-468F-89AB-4B9F7531AA68}" type="slidenum">
              <a:rPr lang="ru-RU" smtClean="0"/>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42844" y="2714620"/>
            <a:ext cx="6286544" cy="3500462"/>
          </a:xfrm>
        </p:spPr>
        <p:txBody>
          <a:bodyPr>
            <a:normAutofit/>
          </a:bodyPr>
          <a:lstStyle/>
          <a:p>
            <a:r>
              <a:rPr lang="ru-RU" sz="2400" b="1" spc="50" dirty="0" smtClean="0">
                <a:ln w="11430"/>
                <a:solidFill>
                  <a:srgbClr val="00B050"/>
                </a:solidFill>
                <a:effectLst>
                  <a:outerShdw blurRad="76200" dist="50800" dir="5400000" algn="tl" rotWithShape="0">
                    <a:srgbClr val="000000">
                      <a:alpha val="65000"/>
                    </a:srgbClr>
                  </a:outerShdw>
                </a:effectLst>
              </a:rPr>
              <a:t>для </a:t>
            </a:r>
            <a:r>
              <a:rPr lang="ru-RU" sz="2400" b="1" spc="50" dirty="0" err="1" smtClean="0">
                <a:ln w="11430"/>
                <a:solidFill>
                  <a:srgbClr val="00B050"/>
                </a:solidFill>
                <a:effectLst>
                  <a:outerShdw blurRad="76200" dist="50800" dir="5400000" algn="tl" rotWithShape="0">
                    <a:srgbClr val="000000">
                      <a:alpha val="65000"/>
                    </a:srgbClr>
                  </a:outerShdw>
                </a:effectLst>
              </a:rPr>
              <a:t>слухачоў</a:t>
            </a:r>
            <a:r>
              <a:rPr lang="ru-RU" sz="2400" b="1" spc="50" dirty="0" smtClean="0">
                <a:ln w="11430"/>
                <a:solidFill>
                  <a:srgbClr val="00B050"/>
                </a:solidFill>
                <a:effectLst>
                  <a:outerShdw blurRad="76200" dist="50800" dir="5400000" algn="tl" rotWithShape="0">
                    <a:srgbClr val="000000">
                      <a:alpha val="65000"/>
                    </a:srgbClr>
                  </a:outerShdw>
                </a:effectLst>
              </a:rPr>
              <a:t> </a:t>
            </a:r>
            <a:br>
              <a:rPr lang="ru-RU" sz="2400" b="1" spc="50" dirty="0" smtClean="0">
                <a:ln w="11430"/>
                <a:solidFill>
                  <a:srgbClr val="00B050"/>
                </a:solidFill>
                <a:effectLst>
                  <a:outerShdw blurRad="76200" dist="50800" dir="5400000" algn="tl" rotWithShape="0">
                    <a:srgbClr val="000000">
                      <a:alpha val="65000"/>
                    </a:srgbClr>
                  </a:outerShdw>
                </a:effectLst>
              </a:rPr>
            </a:br>
            <a:r>
              <a:rPr lang="ru-RU" sz="2400" b="1" spc="50" dirty="0" err="1" smtClean="0">
                <a:ln w="11430"/>
                <a:solidFill>
                  <a:srgbClr val="00B050"/>
                </a:solidFill>
                <a:effectLst>
                  <a:outerShdw blurRad="76200" dist="50800" dir="5400000" algn="tl" rotWithShape="0">
                    <a:srgbClr val="000000">
                      <a:alpha val="65000"/>
                    </a:srgbClr>
                  </a:outerShdw>
                </a:effectLst>
              </a:rPr>
              <a:t>падрыхтоўчага</a:t>
            </a:r>
            <a:r>
              <a:rPr lang="ru-RU" sz="2400" b="1" spc="50" dirty="0" smtClean="0">
                <a:ln w="11430"/>
                <a:solidFill>
                  <a:srgbClr val="00B050"/>
                </a:solidFill>
                <a:effectLst>
                  <a:outerShdw blurRad="76200" dist="50800" dir="5400000" algn="tl" rotWithShape="0">
                    <a:srgbClr val="000000">
                      <a:alpha val="65000"/>
                    </a:srgbClr>
                  </a:outerShdw>
                </a:effectLst>
              </a:rPr>
              <a:t>  </a:t>
            </a:r>
            <a:r>
              <a:rPr lang="ru-RU" sz="2400" b="1" spc="50" dirty="0" err="1" smtClean="0">
                <a:ln w="11430"/>
                <a:solidFill>
                  <a:srgbClr val="00B050"/>
                </a:solidFill>
                <a:effectLst>
                  <a:outerShdw blurRad="76200" dist="50800" dir="5400000" algn="tl" rotWithShape="0">
                    <a:srgbClr val="000000">
                      <a:alpha val="65000"/>
                    </a:srgbClr>
                  </a:outerShdw>
                </a:effectLst>
              </a:rPr>
              <a:t>аддзялення</a:t>
            </a:r>
            <a:r>
              <a:rPr lang="ru-RU" sz="2400" b="1" spc="50" dirty="0" smtClean="0">
                <a:ln w="11430"/>
                <a:solidFill>
                  <a:srgbClr val="00B050"/>
                </a:solidFill>
                <a:effectLst>
                  <a:outerShdw blurRad="76200" dist="50800" dir="5400000" algn="tl" rotWithShape="0">
                    <a:srgbClr val="000000">
                      <a:alpha val="65000"/>
                    </a:srgbClr>
                  </a:outerShdw>
                </a:effectLst>
              </a:rPr>
              <a:t>, </a:t>
            </a:r>
            <a:br>
              <a:rPr lang="ru-RU" sz="2400" b="1" spc="50" dirty="0" smtClean="0">
                <a:ln w="11430"/>
                <a:solidFill>
                  <a:srgbClr val="00B050"/>
                </a:solidFill>
                <a:effectLst>
                  <a:outerShdw blurRad="76200" dist="50800" dir="5400000" algn="tl" rotWithShape="0">
                    <a:srgbClr val="000000">
                      <a:alpha val="65000"/>
                    </a:srgbClr>
                  </a:outerShdw>
                </a:effectLst>
              </a:rPr>
            </a:br>
            <a:r>
              <a:rPr lang="ru-RU" sz="2400" b="1" spc="50" dirty="0" err="1" smtClean="0">
                <a:ln w="11430"/>
                <a:solidFill>
                  <a:srgbClr val="00B050"/>
                </a:solidFill>
                <a:effectLst>
                  <a:outerShdw blurRad="76200" dist="50800" dir="5400000" algn="tl" rotWithShape="0">
                    <a:srgbClr val="000000">
                      <a:alpha val="65000"/>
                    </a:srgbClr>
                  </a:outerShdw>
                </a:effectLst>
              </a:rPr>
              <a:t>падрыхтоўчых</a:t>
            </a:r>
            <a:r>
              <a:rPr lang="ru-RU" sz="2400" b="1" spc="50" dirty="0" smtClean="0">
                <a:ln w="11430"/>
                <a:solidFill>
                  <a:srgbClr val="00B050"/>
                </a:solidFill>
                <a:effectLst>
                  <a:outerShdw blurRad="76200" dist="50800" dir="5400000" algn="tl" rotWithShape="0">
                    <a:srgbClr val="000000">
                      <a:alpha val="65000"/>
                    </a:srgbClr>
                  </a:outerShdw>
                </a:effectLst>
              </a:rPr>
              <a:t> </a:t>
            </a:r>
            <a:r>
              <a:rPr lang="ru-RU" sz="2400" b="1" spc="50" dirty="0" err="1" smtClean="0">
                <a:ln w="11430"/>
                <a:solidFill>
                  <a:srgbClr val="00B050"/>
                </a:solidFill>
                <a:effectLst>
                  <a:outerShdw blurRad="76200" dist="50800" dir="5400000" algn="tl" rotWithShape="0">
                    <a:srgbClr val="000000">
                      <a:alpha val="65000"/>
                    </a:srgbClr>
                  </a:outerShdw>
                </a:effectLst>
              </a:rPr>
              <a:t>курсаў</a:t>
            </a:r>
            <a:r>
              <a:rPr lang="ru-RU" sz="2400" b="1" spc="50" dirty="0" smtClean="0">
                <a:ln w="11430"/>
                <a:solidFill>
                  <a:srgbClr val="00B050"/>
                </a:solidFill>
                <a:effectLst>
                  <a:outerShdw blurRad="76200" dist="50800" dir="5400000" algn="tl" rotWithShape="0">
                    <a:srgbClr val="000000">
                      <a:alpha val="65000"/>
                    </a:srgbClr>
                  </a:outerShdw>
                </a:effectLst>
              </a:rPr>
              <a:t>, </a:t>
            </a:r>
            <a:br>
              <a:rPr lang="ru-RU" sz="2400" b="1" spc="50" dirty="0" smtClean="0">
                <a:ln w="11430"/>
                <a:solidFill>
                  <a:srgbClr val="00B050"/>
                </a:solidFill>
                <a:effectLst>
                  <a:outerShdw blurRad="76200" dist="50800" dir="5400000" algn="tl" rotWithShape="0">
                    <a:srgbClr val="000000">
                      <a:alpha val="65000"/>
                    </a:srgbClr>
                  </a:outerShdw>
                </a:effectLst>
              </a:rPr>
            </a:br>
            <a:r>
              <a:rPr lang="ru-RU" sz="2400" b="1" spc="50" dirty="0" err="1" smtClean="0">
                <a:ln w="11430"/>
                <a:solidFill>
                  <a:srgbClr val="00B050"/>
                </a:solidFill>
                <a:effectLst>
                  <a:outerShdw blurRad="76200" dist="50800" dir="5400000" algn="tl" rotWithShape="0">
                    <a:srgbClr val="000000">
                      <a:alpha val="65000"/>
                    </a:srgbClr>
                  </a:outerShdw>
                </a:effectLst>
              </a:rPr>
              <a:t>абітурыентаў</a:t>
            </a:r>
            <a:r>
              <a:rPr lang="ru-RU" sz="2400" b="1" i="1" spc="50" dirty="0" smtClean="0">
                <a:ln w="11430"/>
                <a:solidFill>
                  <a:srgbClr val="00B0F0"/>
                </a:solidFill>
                <a:effectLst>
                  <a:outerShdw blurRad="76200" dist="50800" dir="5400000" algn="tl" rotWithShape="0">
                    <a:srgbClr val="000000">
                      <a:alpha val="65000"/>
                    </a:srgbClr>
                  </a:outerShdw>
                </a:effectLst>
              </a:rPr>
              <a:t/>
            </a:r>
            <a:br>
              <a:rPr lang="ru-RU" sz="2400" b="1" i="1" spc="50" dirty="0" smtClean="0">
                <a:ln w="11430"/>
                <a:solidFill>
                  <a:srgbClr val="00B0F0"/>
                </a:solidFill>
                <a:effectLst>
                  <a:outerShdw blurRad="76200" dist="50800" dir="5400000" algn="tl" rotWithShape="0">
                    <a:srgbClr val="000000">
                      <a:alpha val="65000"/>
                    </a:srgbClr>
                  </a:outerShdw>
                </a:effectLst>
              </a:rPr>
            </a:br>
            <a:r>
              <a:rPr lang="ru-RU" sz="2400" b="1" spc="50" dirty="0" smtClean="0">
                <a:ln w="11430"/>
                <a:solidFill>
                  <a:srgbClr val="00B0F0"/>
                </a:solidFill>
                <a:effectLst>
                  <a:outerShdw blurRad="76200" dist="50800" dir="5400000" algn="tl" rotWithShape="0">
                    <a:srgbClr val="000000">
                      <a:alpha val="65000"/>
                    </a:srgbClr>
                  </a:outerShdw>
                </a:effectLst>
              </a:rPr>
              <a:t> </a:t>
            </a:r>
            <a:br>
              <a:rPr lang="ru-RU" sz="2400" b="1" spc="50" dirty="0" smtClean="0">
                <a:ln w="11430"/>
                <a:solidFill>
                  <a:srgbClr val="00B0F0"/>
                </a:solidFill>
                <a:effectLst>
                  <a:outerShdw blurRad="76200" dist="50800" dir="5400000" algn="tl" rotWithShape="0">
                    <a:srgbClr val="000000">
                      <a:alpha val="65000"/>
                    </a:srgbClr>
                  </a:outerShdw>
                </a:effectLst>
              </a:rPr>
            </a:br>
            <a:r>
              <a:rPr lang="ru-RU" sz="2400" b="1" spc="50" dirty="0" err="1" smtClean="0">
                <a:ln w="11430"/>
                <a:solidFill>
                  <a:schemeClr val="accent3">
                    <a:lumMod val="50000"/>
                  </a:schemeClr>
                </a:solidFill>
                <a:effectLst>
                  <a:outerShdw blurRad="76200" dist="50800" dir="5400000" algn="tl" rotWithShape="0">
                    <a:srgbClr val="000000">
                      <a:alpha val="65000"/>
                    </a:srgbClr>
                  </a:outerShdw>
                </a:effectLst>
              </a:rPr>
              <a:t>Складальнік</a:t>
            </a:r>
            <a:r>
              <a:rPr lang="ru-RU" sz="2400" b="1" spc="50" dirty="0" smtClean="0">
                <a:ln w="11430"/>
                <a:solidFill>
                  <a:schemeClr val="accent3">
                    <a:lumMod val="50000"/>
                  </a:schemeClr>
                </a:solidFill>
                <a:effectLst>
                  <a:outerShdw blurRad="76200" dist="50800" dir="5400000" algn="tl" rotWithShape="0">
                    <a:srgbClr val="000000">
                      <a:alpha val="65000"/>
                    </a:srgbClr>
                  </a:outerShdw>
                </a:effectLst>
              </a:rPr>
              <a:t> – </a:t>
            </a:r>
          </a:p>
          <a:p>
            <a:r>
              <a:rPr lang="ru-RU" sz="2400" b="1" spc="50" dirty="0" err="1" smtClean="0">
                <a:ln w="11430"/>
                <a:solidFill>
                  <a:schemeClr val="accent3">
                    <a:lumMod val="50000"/>
                  </a:schemeClr>
                </a:solidFill>
                <a:effectLst>
                  <a:outerShdw blurRad="76200" dist="50800" dir="5400000" algn="tl" rotWithShape="0">
                    <a:srgbClr val="000000">
                      <a:alpha val="65000"/>
                    </a:srgbClr>
                  </a:outerShdw>
                </a:effectLst>
              </a:rPr>
              <a:t>дацэнт</a:t>
            </a:r>
            <a:r>
              <a:rPr lang="ru-RU" sz="2400" b="1" spc="50" dirty="0" smtClean="0">
                <a:ln w="11430"/>
                <a:solidFill>
                  <a:schemeClr val="accent3">
                    <a:lumMod val="50000"/>
                  </a:schemeClr>
                </a:solidFill>
                <a:effectLst>
                  <a:outerShdw blurRad="76200" dist="50800" dir="5400000" algn="tl" rotWithShape="0">
                    <a:srgbClr val="000000">
                      <a:alpha val="65000"/>
                    </a:srgbClr>
                  </a:outerShdw>
                </a:effectLst>
              </a:rPr>
              <a:t>  </a:t>
            </a:r>
            <a:r>
              <a:rPr lang="ru-RU" sz="2400" b="1" spc="50" dirty="0" err="1" smtClean="0">
                <a:ln w="11430"/>
                <a:solidFill>
                  <a:schemeClr val="accent3">
                    <a:lumMod val="50000"/>
                  </a:schemeClr>
                </a:solidFill>
                <a:effectLst>
                  <a:outerShdw blurRad="76200" dist="50800" dir="5400000" algn="tl" rotWithShape="0">
                    <a:srgbClr val="000000">
                      <a:alpha val="65000"/>
                    </a:srgbClr>
                  </a:outerShdw>
                </a:effectLst>
              </a:rPr>
              <a:t>Чайкова</a:t>
            </a:r>
            <a:r>
              <a:rPr lang="ru-RU" sz="2400" b="1" spc="50" dirty="0" smtClean="0">
                <a:ln w="11430"/>
                <a:solidFill>
                  <a:schemeClr val="accent3">
                    <a:lumMod val="50000"/>
                  </a:schemeClr>
                </a:solidFill>
                <a:effectLst>
                  <a:outerShdw blurRad="76200" dist="50800" dir="5400000" algn="tl" rotWithShape="0">
                    <a:srgbClr val="000000">
                      <a:alpha val="65000"/>
                    </a:srgbClr>
                  </a:outerShdw>
                </a:effectLst>
              </a:rPr>
              <a:t> С.В.</a:t>
            </a:r>
            <a:r>
              <a:rPr lang="ru-RU" sz="2400" b="1" spc="50" dirty="0" smtClean="0">
                <a:ln w="11430"/>
                <a:solidFill>
                  <a:srgbClr val="00B0F0"/>
                </a:solidFill>
                <a:effectLst>
                  <a:outerShdw blurRad="76200" dist="50800" dir="5400000" algn="tl" rotWithShape="0">
                    <a:srgbClr val="000000">
                      <a:alpha val="65000"/>
                    </a:srgbClr>
                  </a:outerShdw>
                </a:effectLst>
              </a:rPr>
              <a:t/>
            </a:r>
            <a:br>
              <a:rPr lang="ru-RU" sz="2400" b="1" spc="50" dirty="0" smtClean="0">
                <a:ln w="11430"/>
                <a:solidFill>
                  <a:srgbClr val="00B0F0"/>
                </a:solidFill>
                <a:effectLst>
                  <a:outerShdw blurRad="76200" dist="50800" dir="5400000" algn="tl" rotWithShape="0">
                    <a:srgbClr val="000000">
                      <a:alpha val="65000"/>
                    </a:srgbClr>
                  </a:outerShdw>
                </a:effectLst>
              </a:rPr>
            </a:br>
            <a:endParaRPr lang="ru-RU" sz="2400" dirty="0">
              <a:solidFill>
                <a:srgbClr val="00B0F0"/>
              </a:solidFill>
            </a:endParaRPr>
          </a:p>
        </p:txBody>
      </p:sp>
      <p:sp>
        <p:nvSpPr>
          <p:cNvPr id="2" name="Заголовок 1"/>
          <p:cNvSpPr>
            <a:spLocks noGrp="1"/>
          </p:cNvSpPr>
          <p:nvPr>
            <p:ph type="ctrTitle"/>
          </p:nvPr>
        </p:nvSpPr>
        <p:spPr>
          <a:xfrm>
            <a:off x="0" y="571480"/>
            <a:ext cx="8929718" cy="1857388"/>
          </a:xfrm>
        </p:spPr>
        <p:txBody>
          <a:bodyPr>
            <a:normAutofit fontScale="90000"/>
          </a:bodyPr>
          <a:lstStyle/>
          <a:p>
            <a:r>
              <a:rPr lang="ru-RU" sz="6600" b="1" dirty="0" err="1" smtClean="0">
                <a:solidFill>
                  <a:srgbClr val="92D050"/>
                </a:solidFill>
              </a:rPr>
              <a:t>Знакі</a:t>
            </a:r>
            <a:r>
              <a:rPr lang="ru-RU" sz="6600" b="1" dirty="0" smtClean="0">
                <a:solidFill>
                  <a:srgbClr val="92D050"/>
                </a:solidFill>
              </a:rPr>
              <a:t> </a:t>
            </a:r>
            <a:r>
              <a:rPr lang="ru-RU" sz="6600" b="1" dirty="0" err="1" smtClean="0">
                <a:solidFill>
                  <a:srgbClr val="92D050"/>
                </a:solidFill>
              </a:rPr>
              <a:t>прыпынку</a:t>
            </a:r>
            <a:r>
              <a:rPr lang="ru-RU" sz="6600" b="1" dirty="0" smtClean="0">
                <a:solidFill>
                  <a:srgbClr val="92D050"/>
                </a:solidFill>
              </a:rPr>
              <a:t> </a:t>
            </a:r>
            <a:r>
              <a:rPr lang="be-BY" sz="6600" b="1" dirty="0" smtClean="0">
                <a:solidFill>
                  <a:srgbClr val="92D050"/>
                </a:solidFill>
              </a:rPr>
              <a:t> </a:t>
            </a:r>
            <a:br>
              <a:rPr lang="be-BY" sz="6600" b="1" dirty="0" smtClean="0">
                <a:solidFill>
                  <a:srgbClr val="92D050"/>
                </a:solidFill>
              </a:rPr>
            </a:br>
            <a:r>
              <a:rPr lang="be-BY" sz="6600" b="1" dirty="0" smtClean="0">
                <a:solidFill>
                  <a:srgbClr val="92D050"/>
                </a:solidFill>
              </a:rPr>
              <a:t>ў простым сказе </a:t>
            </a:r>
            <a:r>
              <a:rPr lang="ru-RU" sz="6600" b="1" dirty="0" smtClean="0">
                <a:solidFill>
                  <a:srgbClr val="92D050"/>
                </a:solidFill>
              </a:rPr>
              <a:t> </a:t>
            </a:r>
            <a:endParaRPr lang="ru-RU" sz="6600" b="1" dirty="0">
              <a:solidFill>
                <a:srgbClr val="92D050"/>
              </a:solidFill>
            </a:endParaRPr>
          </a:p>
        </p:txBody>
      </p:sp>
      <p:pic>
        <p:nvPicPr>
          <p:cNvPr id="5" name="Picture 4" descr="C:\Users\Chajkova\Documents\img585_26039.jpg"/>
          <p:cNvPicPr>
            <a:picLocks noChangeAspect="1" noChangeArrowheads="1"/>
          </p:cNvPicPr>
          <p:nvPr/>
        </p:nvPicPr>
        <p:blipFill>
          <a:blip r:embed="rId2"/>
          <a:srcRect/>
          <a:stretch>
            <a:fillRect/>
          </a:stretch>
        </p:blipFill>
        <p:spPr bwMode="auto">
          <a:xfrm>
            <a:off x="6357950" y="2500306"/>
            <a:ext cx="2643206" cy="3857652"/>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28600"/>
            <a:ext cx="8858312" cy="1057260"/>
          </a:xfrm>
        </p:spPr>
        <p:txBody>
          <a:bodyPr>
            <a:normAutofit fontScale="90000"/>
          </a:bodyPr>
          <a:lstStyle/>
          <a:p>
            <a:r>
              <a:rPr lang="be-BY" b="1" dirty="0" smtClean="0">
                <a:solidFill>
                  <a:srgbClr val="00B050"/>
                </a:solidFill>
                <a:cs typeface="Aharoni" pitchFamily="2" charset="-79"/>
              </a:rPr>
              <a:t>г</a:t>
            </a:r>
            <a:r>
              <a:rPr lang="be-BY" b="1" dirty="0" smtClean="0">
                <a:solidFill>
                  <a:srgbClr val="00B050"/>
                </a:solidFill>
                <a:cs typeface="Aharoni" pitchFamily="2" charset="-79"/>
              </a:rPr>
              <a:t>)</a:t>
            </a:r>
            <a:r>
              <a:rPr lang="be-BY" sz="3600" b="1" dirty="0" smtClean="0">
                <a:solidFill>
                  <a:srgbClr val="00B050"/>
                </a:solidFill>
                <a:latin typeface="Times New Roman" pitchFamily="18" charset="0"/>
                <a:cs typeface="Aharoni" pitchFamily="2" charset="-79"/>
              </a:rPr>
              <a:t> </a:t>
            </a:r>
            <a:r>
              <a:rPr lang="be-BY" sz="3600" b="1" dirty="0" smtClean="0">
                <a:solidFill>
                  <a:srgbClr val="00B050"/>
                </a:solidFill>
                <a:latin typeface="Times New Roman" pitchFamily="18" charset="0"/>
                <a:cs typeface="Aharoni" pitchFamily="2" charset="-79"/>
              </a:rPr>
              <a:t>адсутнасць </a:t>
            </a:r>
            <a:r>
              <a:rPr lang="be-BY" sz="3600" b="1" dirty="0" smtClean="0">
                <a:solidFill>
                  <a:srgbClr val="00B050"/>
                </a:solidFill>
                <a:latin typeface="Times New Roman" pitchFamily="18" charset="0"/>
                <a:cs typeface="Aharoni" pitchFamily="2" charset="-79"/>
              </a:rPr>
              <a:t>коскі (косак) </a:t>
            </a:r>
            <a:r>
              <a:rPr lang="be-BY" sz="3600" b="1" dirty="0" smtClean="0">
                <a:solidFill>
                  <a:srgbClr val="00B050"/>
                </a:solidFill>
                <a:latin typeface="Times New Roman" pitchFamily="18" charset="0"/>
                <a:cs typeface="Aharoni" pitchFamily="2" charset="-79"/>
              </a:rPr>
              <a:t/>
            </a:r>
            <a:br>
              <a:rPr lang="be-BY" sz="3600" b="1" dirty="0" smtClean="0">
                <a:solidFill>
                  <a:srgbClr val="00B050"/>
                </a:solidFill>
                <a:latin typeface="Times New Roman" pitchFamily="18" charset="0"/>
                <a:cs typeface="Aharoni" pitchFamily="2" charset="-79"/>
              </a:rPr>
            </a:br>
            <a:r>
              <a:rPr lang="be-BY" sz="3600" b="1" dirty="0" smtClean="0">
                <a:solidFill>
                  <a:srgbClr val="00B050"/>
                </a:solidFill>
                <a:latin typeface="Times New Roman" pitchFamily="18" charset="0"/>
                <a:cs typeface="Times New Roman" pitchFamily="18" charset="0"/>
              </a:rPr>
              <a:t>пры </a:t>
            </a:r>
            <a:r>
              <a:rPr lang="be-BY" sz="3600" b="1" dirty="0" smtClean="0">
                <a:solidFill>
                  <a:srgbClr val="00B050"/>
                </a:solidFill>
                <a:latin typeface="Times New Roman" pitchFamily="18" charset="0"/>
                <a:cs typeface="Times New Roman" pitchFamily="18" charset="0"/>
              </a:rPr>
              <a:t>неаднародных </a:t>
            </a:r>
            <a:r>
              <a:rPr lang="be-BY" sz="3600" b="1" dirty="0" smtClean="0">
                <a:solidFill>
                  <a:srgbClr val="00B050"/>
                </a:solidFill>
                <a:latin typeface="Times New Roman" pitchFamily="18" charset="0"/>
                <a:cs typeface="Times New Roman" pitchFamily="18" charset="0"/>
              </a:rPr>
              <a:t>азначэннях</a:t>
            </a:r>
            <a:endParaRPr lang="ru-RU" b="1" dirty="0">
              <a:solidFill>
                <a:srgbClr val="00B050"/>
              </a:solidFill>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214282" y="1571613"/>
          <a:ext cx="8786874" cy="4786345"/>
        </p:xfrm>
        <a:graphic>
          <a:graphicData uri="http://schemas.openxmlformats.org/drawingml/2006/table">
            <a:tbl>
              <a:tblPr/>
              <a:tblGrid>
                <a:gridCol w="3214710"/>
                <a:gridCol w="2643206"/>
                <a:gridCol w="2928958"/>
              </a:tblGrid>
              <a:tr h="285751">
                <a:tc gridSpan="3">
                  <a:txBody>
                    <a:bodyPr/>
                    <a:lstStyle/>
                    <a:p>
                      <a:pPr algn="ctr">
                        <a:spcAft>
                          <a:spcPts val="0"/>
                        </a:spcAft>
                      </a:pPr>
                      <a:r>
                        <a:rPr lang="be-BY" b="1" dirty="0" smtClean="0"/>
                        <a:t>Азначэнні неаднародныя </a:t>
                      </a:r>
                      <a:r>
                        <a:rPr lang="be-BY" dirty="0" smtClean="0"/>
                        <a:t>і коскамі  не раздзяляюцца</a:t>
                      </a:r>
                      <a:endParaRPr lang="ru-RU" sz="18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ru-RU" sz="18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285751">
                <a:tc>
                  <a:txBody>
                    <a:bodyPr/>
                    <a:lstStyle/>
                    <a:p>
                      <a:pPr algn="ctr">
                        <a:spcAft>
                          <a:spcPts val="0"/>
                        </a:spcAft>
                      </a:pPr>
                      <a:r>
                        <a:rPr lang="ru-RU" sz="1800" i="1" dirty="0" err="1">
                          <a:latin typeface="Times New Roman"/>
                          <a:ea typeface="Times New Roman"/>
                          <a:cs typeface="Times New Roman"/>
                        </a:rPr>
                        <a:t>Умовы</a:t>
                      </a:r>
                      <a:endParaRPr lang="ru-RU" sz="18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be-BY" sz="1800" i="1" dirty="0">
                          <a:latin typeface="Times New Roman"/>
                          <a:ea typeface="Times New Roman"/>
                          <a:cs typeface="Times New Roman"/>
                        </a:rPr>
                        <a:t>Прыклады</a:t>
                      </a:r>
                      <a:endParaRPr lang="ru-RU" sz="18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847729">
                <a:tc>
                  <a:txBody>
                    <a:bodyPr/>
                    <a:lstStyle/>
                    <a:p>
                      <a:pPr algn="ctr">
                        <a:spcAft>
                          <a:spcPts val="0"/>
                        </a:spcAft>
                      </a:pPr>
                      <a:r>
                        <a:rPr lang="be-BY" sz="1800" dirty="0">
                          <a:solidFill>
                            <a:schemeClr val="bg1"/>
                          </a:solidFill>
                          <a:latin typeface="Times New Roman"/>
                          <a:ea typeface="Times New Roman"/>
                          <a:cs typeface="Times New Roman"/>
                        </a:rPr>
                        <a:t>Калі азначэнні характарызуюць</a:t>
                      </a:r>
                      <a:r>
                        <a:rPr lang="be-BY" sz="1800" b="1" dirty="0">
                          <a:solidFill>
                            <a:schemeClr val="bg1"/>
                          </a:solidFill>
                          <a:latin typeface="Times New Roman"/>
                          <a:ea typeface="Times New Roman"/>
                          <a:cs typeface="Times New Roman"/>
                        </a:rPr>
                        <a:t> </a:t>
                      </a:r>
                      <a:endParaRPr lang="be-BY" sz="1800" b="1" dirty="0" smtClean="0">
                        <a:solidFill>
                          <a:schemeClr val="bg1"/>
                        </a:solidFill>
                        <a:latin typeface="Times New Roman"/>
                        <a:ea typeface="Times New Roman"/>
                        <a:cs typeface="Times New Roman"/>
                      </a:endParaRPr>
                    </a:p>
                    <a:p>
                      <a:pPr algn="ctr">
                        <a:spcAft>
                          <a:spcPts val="0"/>
                        </a:spcAft>
                      </a:pPr>
                      <a:r>
                        <a:rPr lang="be-BY" sz="1800" dirty="0" smtClean="0">
                          <a:solidFill>
                            <a:schemeClr val="bg1"/>
                          </a:solidFill>
                          <a:latin typeface="Times New Roman"/>
                          <a:ea typeface="Times New Roman"/>
                          <a:cs typeface="Times New Roman"/>
                        </a:rPr>
                        <a:t>прадмет</a:t>
                      </a:r>
                      <a:endParaRPr lang="ru-RU" sz="1800" dirty="0">
                        <a:solidFill>
                          <a:schemeClr val="bg1"/>
                        </a:solidFill>
                        <a:latin typeface="Times New Roman"/>
                        <a:ea typeface="Times New Roman"/>
                        <a:cs typeface="Times New Roman"/>
                      </a:endParaRPr>
                    </a:p>
                    <a:p>
                      <a:pPr algn="ctr">
                        <a:spcAft>
                          <a:spcPts val="0"/>
                        </a:spcAft>
                      </a:pPr>
                      <a:r>
                        <a:rPr lang="be-BY" sz="1800" dirty="0">
                          <a:solidFill>
                            <a:schemeClr val="bg1"/>
                          </a:solidFill>
                          <a:latin typeface="Times New Roman"/>
                          <a:ea typeface="Times New Roman"/>
                          <a:cs typeface="Times New Roman"/>
                        </a:rPr>
                        <a:t>з розных бакоў</a:t>
                      </a:r>
                      <a:endParaRPr lang="ru-RU" sz="18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000"/>
                    </a:solidFill>
                  </a:tcPr>
                </a:tc>
                <a:tc gridSpan="2">
                  <a:txBody>
                    <a:bodyPr/>
                    <a:lstStyle/>
                    <a:p>
                      <a:pPr algn="just">
                        <a:spcAft>
                          <a:spcPts val="0"/>
                        </a:spcAft>
                      </a:pPr>
                      <a:r>
                        <a:rPr lang="be-BY" sz="1800" i="1" dirty="0">
                          <a:solidFill>
                            <a:schemeClr val="bg1"/>
                          </a:solidFill>
                          <a:latin typeface="Times New Roman"/>
                          <a:ea typeface="Times New Roman"/>
                          <a:cs typeface="Times New Roman"/>
                        </a:rPr>
                        <a:t>Пахла </a:t>
                      </a:r>
                      <a:r>
                        <a:rPr lang="be-BY" sz="1800" i="1" u="wavy" dirty="0">
                          <a:solidFill>
                            <a:schemeClr val="bg1"/>
                          </a:solidFill>
                          <a:latin typeface="Times New Roman"/>
                          <a:ea typeface="Times New Roman"/>
                          <a:cs typeface="Times New Roman"/>
                        </a:rPr>
                        <a:t>кволай веснавой </a:t>
                      </a:r>
                      <a:r>
                        <a:rPr lang="be-BY" sz="1800" i="1" dirty="0">
                          <a:solidFill>
                            <a:schemeClr val="bg1"/>
                          </a:solidFill>
                          <a:latin typeface="Times New Roman"/>
                          <a:ea typeface="Times New Roman"/>
                          <a:cs typeface="Times New Roman"/>
                        </a:rPr>
                        <a:t>зелянінай і </a:t>
                      </a:r>
                      <a:r>
                        <a:rPr lang="be-BY" sz="1800" i="1" u="wavy" dirty="0">
                          <a:solidFill>
                            <a:schemeClr val="bg1"/>
                          </a:solidFill>
                          <a:latin typeface="Times New Roman"/>
                          <a:ea typeface="Times New Roman"/>
                          <a:cs typeface="Times New Roman"/>
                        </a:rPr>
                        <a:t>леташнім прытухлым </a:t>
                      </a:r>
                      <a:r>
                        <a:rPr lang="be-BY" sz="1800" i="1" dirty="0">
                          <a:solidFill>
                            <a:schemeClr val="bg1"/>
                          </a:solidFill>
                          <a:latin typeface="Times New Roman"/>
                          <a:ea typeface="Times New Roman"/>
                          <a:cs typeface="Times New Roman"/>
                        </a:rPr>
                        <a:t>мурагом.</a:t>
                      </a:r>
                      <a:endParaRPr lang="ru-RU" sz="1800" dirty="0">
                        <a:solidFill>
                          <a:schemeClr val="bg1"/>
                        </a:solidFill>
                        <a:latin typeface="Times New Roman"/>
                        <a:ea typeface="Times New Roman"/>
                        <a:cs typeface="Times New Roman"/>
                      </a:endParaRPr>
                    </a:p>
                    <a:p>
                      <a:pPr algn="just">
                        <a:spcAft>
                          <a:spcPts val="0"/>
                        </a:spcAft>
                      </a:pPr>
                      <a:r>
                        <a:rPr lang="be-BY" sz="1800" i="1" dirty="0">
                          <a:solidFill>
                            <a:schemeClr val="bg1"/>
                          </a:solidFill>
                          <a:latin typeface="Times New Roman"/>
                          <a:ea typeface="Times New Roman"/>
                          <a:cs typeface="Times New Roman"/>
                        </a:rPr>
                        <a:t>У мяне ёсць </a:t>
                      </a:r>
                      <a:r>
                        <a:rPr lang="be-BY" sz="1800" i="1" u="wavy" dirty="0">
                          <a:solidFill>
                            <a:schemeClr val="bg1"/>
                          </a:solidFill>
                          <a:latin typeface="Times New Roman"/>
                          <a:ea typeface="Times New Roman"/>
                          <a:cs typeface="Times New Roman"/>
                        </a:rPr>
                        <a:t>насценны японскі залаты прыгожы </a:t>
                      </a:r>
                      <a:r>
                        <a:rPr lang="be-BY" sz="1800" i="1" dirty="0">
                          <a:solidFill>
                            <a:schemeClr val="bg1"/>
                          </a:solidFill>
                          <a:latin typeface="Times New Roman"/>
                          <a:ea typeface="Times New Roman"/>
                          <a:cs typeface="Times New Roman"/>
                        </a:rPr>
                        <a:t>гадзіннік.</a:t>
                      </a:r>
                      <a:endParaRPr lang="ru-RU" sz="18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000"/>
                    </a:solidFill>
                  </a:tcPr>
                </a:tc>
                <a:tc hMerge="1">
                  <a:txBody>
                    <a:bodyPr/>
                    <a:lstStyle/>
                    <a:p>
                      <a:endParaRPr lang="ru-RU"/>
                    </a:p>
                  </a:txBody>
                  <a:tcPr/>
                </a:tc>
              </a:tr>
              <a:tr h="3117563">
                <a:tc>
                  <a:txBody>
                    <a:bodyPr/>
                    <a:lstStyle/>
                    <a:p>
                      <a:pPr algn="ctr">
                        <a:spcAft>
                          <a:spcPts val="0"/>
                        </a:spcAft>
                      </a:pPr>
                      <a:r>
                        <a:rPr lang="be-BY" sz="1800" dirty="0">
                          <a:latin typeface="Times New Roman"/>
                          <a:ea typeface="Times New Roman"/>
                          <a:cs typeface="Times New Roman"/>
                        </a:rPr>
                        <a:t>Калі на </a:t>
                      </a:r>
                      <a:r>
                        <a:rPr lang="be-BY" sz="1800" i="1" dirty="0">
                          <a:latin typeface="Times New Roman"/>
                          <a:ea typeface="Times New Roman"/>
                          <a:cs typeface="Times New Roman"/>
                        </a:rPr>
                        <a:t>першым </a:t>
                      </a:r>
                      <a:r>
                        <a:rPr lang="be-BY" sz="1800" dirty="0">
                          <a:latin typeface="Times New Roman"/>
                          <a:ea typeface="Times New Roman"/>
                          <a:cs typeface="Times New Roman"/>
                        </a:rPr>
                        <a:t>месцы </a:t>
                      </a:r>
                      <a:endParaRPr lang="be-BY" sz="1800" dirty="0" smtClean="0">
                        <a:latin typeface="Times New Roman"/>
                        <a:ea typeface="Times New Roman"/>
                        <a:cs typeface="Times New Roman"/>
                      </a:endParaRPr>
                    </a:p>
                    <a:p>
                      <a:pPr algn="ctr">
                        <a:spcAft>
                          <a:spcPts val="0"/>
                        </a:spcAft>
                      </a:pPr>
                      <a:r>
                        <a:rPr lang="be-BY" sz="1800" dirty="0" smtClean="0">
                          <a:latin typeface="Times New Roman"/>
                          <a:ea typeface="Times New Roman"/>
                          <a:cs typeface="Times New Roman"/>
                        </a:rPr>
                        <a:t>стаіць </a:t>
                      </a:r>
                      <a:r>
                        <a:rPr lang="be-BY" sz="1800" dirty="0">
                          <a:latin typeface="Times New Roman"/>
                          <a:ea typeface="Times New Roman"/>
                          <a:cs typeface="Times New Roman"/>
                        </a:rPr>
                        <a:t>азначэнне </a:t>
                      </a:r>
                      <a:r>
                        <a:rPr lang="be-BY" sz="1800" i="1" dirty="0">
                          <a:latin typeface="Times New Roman"/>
                          <a:ea typeface="Times New Roman"/>
                          <a:cs typeface="Times New Roman"/>
                        </a:rPr>
                        <a:t>развітае</a:t>
                      </a:r>
                      <a:r>
                        <a:rPr lang="be-BY" sz="1800" dirty="0">
                          <a:latin typeface="Times New Roman"/>
                          <a:ea typeface="Times New Roman"/>
                          <a:cs typeface="Times New Roman"/>
                        </a:rPr>
                        <a:t> </a:t>
                      </a:r>
                      <a:endParaRPr lang="be-BY" sz="1800" dirty="0" smtClean="0">
                        <a:latin typeface="Times New Roman"/>
                        <a:ea typeface="Times New Roman"/>
                        <a:cs typeface="Times New Roman"/>
                      </a:endParaRPr>
                    </a:p>
                    <a:p>
                      <a:pPr algn="ctr">
                        <a:spcAft>
                          <a:spcPts val="0"/>
                        </a:spcAft>
                      </a:pPr>
                      <a:r>
                        <a:rPr lang="be-BY" sz="1800" dirty="0" smtClean="0">
                          <a:latin typeface="Times New Roman"/>
                          <a:ea typeface="Times New Roman"/>
                          <a:cs typeface="Times New Roman"/>
                        </a:rPr>
                        <a:t>(</a:t>
                      </a:r>
                      <a:r>
                        <a:rPr lang="be-BY" sz="1800" dirty="0">
                          <a:latin typeface="Times New Roman"/>
                          <a:ea typeface="Times New Roman"/>
                          <a:cs typeface="Times New Roman"/>
                        </a:rPr>
                        <a:t>выражана прыметнікавым </a:t>
                      </a:r>
                      <a:endParaRPr lang="be-BY" sz="1800" dirty="0" smtClean="0">
                        <a:latin typeface="Times New Roman"/>
                        <a:ea typeface="Times New Roman"/>
                        <a:cs typeface="Times New Roman"/>
                      </a:endParaRPr>
                    </a:p>
                    <a:p>
                      <a:pPr algn="ctr">
                        <a:spcAft>
                          <a:spcPts val="0"/>
                        </a:spcAft>
                      </a:pPr>
                      <a:r>
                        <a:rPr lang="be-BY" sz="1800" dirty="0" smtClean="0">
                          <a:latin typeface="Times New Roman"/>
                          <a:ea typeface="Times New Roman"/>
                          <a:cs typeface="Times New Roman"/>
                        </a:rPr>
                        <a:t>ці </a:t>
                      </a:r>
                      <a:r>
                        <a:rPr lang="be-BY" sz="1800" dirty="0">
                          <a:latin typeface="Times New Roman"/>
                          <a:ea typeface="Times New Roman"/>
                          <a:cs typeface="Times New Roman"/>
                        </a:rPr>
                        <a:t>дзеепрыметнікавам словазлучэннем</a:t>
                      </a:r>
                      <a:r>
                        <a:rPr lang="be-BY" sz="1800" dirty="0" smtClean="0">
                          <a:latin typeface="Times New Roman"/>
                          <a:ea typeface="Times New Roman"/>
                          <a:cs typeface="Times New Roman"/>
                        </a:rPr>
                        <a:t>),</a:t>
                      </a:r>
                    </a:p>
                    <a:p>
                      <a:pPr algn="ctr">
                        <a:spcAft>
                          <a:spcPts val="0"/>
                        </a:spcAft>
                      </a:pPr>
                      <a:r>
                        <a:rPr lang="be-BY" sz="1800" i="1" dirty="0" smtClean="0">
                          <a:latin typeface="Times New Roman"/>
                          <a:ea typeface="Times New Roman"/>
                          <a:cs typeface="Times New Roman"/>
                        </a:rPr>
                        <a:t> </a:t>
                      </a:r>
                      <a:r>
                        <a:rPr lang="be-BY" sz="1800" dirty="0">
                          <a:latin typeface="Times New Roman"/>
                          <a:ea typeface="Times New Roman"/>
                          <a:cs typeface="Times New Roman"/>
                        </a:rPr>
                        <a:t>а </a:t>
                      </a:r>
                      <a:r>
                        <a:rPr lang="be-BY" sz="1800" i="1" dirty="0">
                          <a:latin typeface="Times New Roman"/>
                          <a:ea typeface="Times New Roman"/>
                          <a:cs typeface="Times New Roman"/>
                        </a:rPr>
                        <a:t>адзіночнае</a:t>
                      </a:r>
                      <a:r>
                        <a:rPr lang="be-BY" sz="1800" dirty="0">
                          <a:latin typeface="Times New Roman"/>
                          <a:ea typeface="Times New Roman"/>
                          <a:cs typeface="Times New Roman"/>
                        </a:rPr>
                        <a:t> </a:t>
                      </a:r>
                      <a:endParaRPr lang="be-BY" sz="1800" dirty="0" smtClean="0">
                        <a:latin typeface="Times New Roman"/>
                        <a:ea typeface="Times New Roman"/>
                        <a:cs typeface="Times New Roman"/>
                      </a:endParaRPr>
                    </a:p>
                    <a:p>
                      <a:pPr algn="ctr">
                        <a:spcAft>
                          <a:spcPts val="0"/>
                        </a:spcAft>
                      </a:pPr>
                      <a:r>
                        <a:rPr lang="be-BY" sz="1800" dirty="0" smtClean="0">
                          <a:latin typeface="Times New Roman"/>
                          <a:ea typeface="Times New Roman"/>
                          <a:cs typeface="Times New Roman"/>
                        </a:rPr>
                        <a:t>(</a:t>
                      </a:r>
                      <a:r>
                        <a:rPr lang="be-BY" sz="1800" dirty="0">
                          <a:latin typeface="Times New Roman"/>
                          <a:ea typeface="Times New Roman"/>
                          <a:cs typeface="Times New Roman"/>
                        </a:rPr>
                        <a:t>выражана прыметнікам </a:t>
                      </a:r>
                      <a:endParaRPr lang="be-BY" sz="1800" dirty="0" smtClean="0">
                        <a:latin typeface="Times New Roman"/>
                        <a:ea typeface="Times New Roman"/>
                        <a:cs typeface="Times New Roman"/>
                      </a:endParaRPr>
                    </a:p>
                    <a:p>
                      <a:pPr algn="ctr">
                        <a:spcAft>
                          <a:spcPts val="0"/>
                        </a:spcAft>
                      </a:pPr>
                      <a:r>
                        <a:rPr lang="be-BY" sz="1800" dirty="0" smtClean="0">
                          <a:latin typeface="Times New Roman"/>
                          <a:ea typeface="Times New Roman"/>
                          <a:cs typeface="Times New Roman"/>
                        </a:rPr>
                        <a:t>або </a:t>
                      </a:r>
                      <a:r>
                        <a:rPr lang="be-BY" sz="1800" dirty="0">
                          <a:latin typeface="Times New Roman"/>
                          <a:ea typeface="Times New Roman"/>
                          <a:cs typeface="Times New Roman"/>
                        </a:rPr>
                        <a:t>дзеепрыметнікам) </a:t>
                      </a:r>
                      <a:endParaRPr lang="be-BY" sz="1800" dirty="0" smtClean="0">
                        <a:latin typeface="Times New Roman"/>
                        <a:ea typeface="Times New Roman"/>
                        <a:cs typeface="Times New Roman"/>
                      </a:endParaRPr>
                    </a:p>
                    <a:p>
                      <a:pPr algn="ctr">
                        <a:spcAft>
                          <a:spcPts val="0"/>
                        </a:spcAft>
                      </a:pPr>
                      <a:r>
                        <a:rPr lang="be-BY" sz="1800" dirty="0" smtClean="0">
                          <a:latin typeface="Times New Roman"/>
                          <a:ea typeface="Times New Roman"/>
                          <a:cs typeface="Times New Roman"/>
                        </a:rPr>
                        <a:t>размешчана </a:t>
                      </a:r>
                      <a:r>
                        <a:rPr lang="be-BY" sz="1800" dirty="0">
                          <a:latin typeface="Times New Roman"/>
                          <a:ea typeface="Times New Roman"/>
                          <a:cs typeface="Times New Roman"/>
                        </a:rPr>
                        <a:t>пасля яго</a:t>
                      </a:r>
                      <a:endParaRPr lang="ru-RU" sz="18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lgn="ctr">
                        <a:spcAft>
                          <a:spcPts val="0"/>
                        </a:spcAft>
                      </a:pPr>
                      <a:r>
                        <a:rPr lang="be-BY" sz="1800" i="1" dirty="0">
                          <a:latin typeface="Times New Roman"/>
                          <a:ea typeface="Times New Roman"/>
                          <a:cs typeface="Times New Roman"/>
                        </a:rPr>
                        <a:t>Праз лес вяла </a:t>
                      </a:r>
                      <a:r>
                        <a:rPr lang="be-BY" sz="1800" i="1" u="wavy" dirty="0">
                          <a:latin typeface="Times New Roman"/>
                          <a:ea typeface="Times New Roman"/>
                          <a:cs typeface="Times New Roman"/>
                        </a:rPr>
                        <a:t>зарослая травою нешырокая  </a:t>
                      </a:r>
                      <a:r>
                        <a:rPr lang="be-BY" sz="1800" i="1" dirty="0" smtClean="0">
                          <a:latin typeface="Times New Roman"/>
                          <a:ea typeface="Times New Roman"/>
                          <a:cs typeface="Times New Roman"/>
                        </a:rPr>
                        <a:t>дарога. </a:t>
                      </a:r>
                      <a:endParaRPr lang="ru-RU" sz="18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lgn="just">
                        <a:spcAft>
                          <a:spcPts val="0"/>
                        </a:spcAft>
                      </a:pPr>
                      <a:endParaRPr lang="ru-RU" sz="18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Picture 3" descr="C:\Users\Chajkova\Documents\1328877082_poleznye-svoystva-cvetov-beloy-sireni-zhasmina-beloy-akacii.jpg"/>
          <p:cNvPicPr>
            <a:picLocks noChangeAspect="1" noChangeArrowheads="1"/>
          </p:cNvPicPr>
          <p:nvPr/>
        </p:nvPicPr>
        <p:blipFill>
          <a:blip r:embed="rId2"/>
          <a:srcRect/>
          <a:stretch>
            <a:fillRect/>
          </a:stretch>
        </p:blipFill>
        <p:spPr bwMode="auto">
          <a:xfrm>
            <a:off x="5929322" y="3214686"/>
            <a:ext cx="3071834" cy="3143272"/>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14290"/>
            <a:ext cx="8858312" cy="1285860"/>
          </a:xfrm>
        </p:spPr>
        <p:txBody>
          <a:bodyPr>
            <a:normAutofit fontScale="90000"/>
          </a:bodyPr>
          <a:lstStyle/>
          <a:p>
            <a:r>
              <a:rPr lang="be-BY" sz="2000" b="1" dirty="0" smtClean="0"/>
              <a:t/>
            </a:r>
            <a:br>
              <a:rPr lang="be-BY" sz="2000" b="1" dirty="0" smtClean="0"/>
            </a:br>
            <a:r>
              <a:rPr lang="be-BY" sz="2000" b="1" dirty="0" smtClean="0"/>
              <a:t/>
            </a:r>
            <a:br>
              <a:rPr lang="be-BY" sz="2000" b="1" dirty="0" smtClean="0"/>
            </a:br>
            <a:r>
              <a:rPr lang="be-BY" sz="2000" b="1" dirty="0" smtClean="0"/>
              <a:t/>
            </a:r>
            <a:br>
              <a:rPr lang="be-BY" sz="2000" b="1" dirty="0" smtClean="0"/>
            </a:br>
            <a:r>
              <a:rPr lang="be-BY" sz="2000" b="1" dirty="0" smtClean="0"/>
              <a:t/>
            </a:r>
            <a:br>
              <a:rPr lang="be-BY" sz="2000" b="1" dirty="0" smtClean="0"/>
            </a:br>
            <a:r>
              <a:rPr lang="be-BY" sz="2000" b="1" dirty="0" smtClean="0">
                <a:solidFill>
                  <a:srgbClr val="00B050"/>
                </a:solidFill>
              </a:rPr>
              <a:t>д) ЗНАКІ </a:t>
            </a:r>
            <a:r>
              <a:rPr lang="be-BY" sz="2000" b="1" dirty="0" smtClean="0">
                <a:solidFill>
                  <a:srgbClr val="00B050"/>
                </a:solidFill>
              </a:rPr>
              <a:t>ПРЫПЫНКУ </a:t>
            </a:r>
            <a:r>
              <a:rPr lang="ru-RU" sz="2000" b="1" dirty="0" smtClean="0">
                <a:solidFill>
                  <a:srgbClr val="00B050"/>
                </a:solidFill>
              </a:rPr>
              <a:t/>
            </a:r>
            <a:br>
              <a:rPr lang="ru-RU" sz="2000" b="1" dirty="0" smtClean="0">
                <a:solidFill>
                  <a:srgbClr val="00B050"/>
                </a:solidFill>
              </a:rPr>
            </a:br>
            <a:r>
              <a:rPr lang="be-BY" sz="2000" b="1" dirty="0" smtClean="0">
                <a:solidFill>
                  <a:srgbClr val="00B050"/>
                </a:solidFill>
              </a:rPr>
              <a:t>ў сказах з АДНАРОДНЫМІ членамі </a:t>
            </a:r>
            <a:r>
              <a:rPr lang="be-BY" sz="2000" b="1" dirty="0" smtClean="0">
                <a:solidFill>
                  <a:srgbClr val="00B050"/>
                </a:solidFill>
              </a:rPr>
              <a:t>і </a:t>
            </a:r>
            <a:r>
              <a:rPr lang="be-BY" sz="2000" b="1" dirty="0" smtClean="0">
                <a:solidFill>
                  <a:srgbClr val="00B050"/>
                </a:solidFill>
              </a:rPr>
              <a:t>АБАГУЛЬНЯЮЧЫМ словам</a:t>
            </a:r>
            <a:r>
              <a:rPr lang="ru-RU" b="1" dirty="0" smtClean="0">
                <a:solidFill>
                  <a:srgbClr val="00B050"/>
                </a:solidFill>
              </a:rPr>
              <a:t/>
            </a:r>
            <a:br>
              <a:rPr lang="ru-RU" b="1" dirty="0" smtClean="0">
                <a:solidFill>
                  <a:srgbClr val="00B050"/>
                </a:solidFill>
              </a:rPr>
            </a:br>
            <a:endParaRPr lang="ru-RU" dirty="0">
              <a:solidFill>
                <a:srgbClr val="00B050"/>
              </a:solidFill>
            </a:endParaRPr>
          </a:p>
        </p:txBody>
      </p:sp>
      <p:graphicFrame>
        <p:nvGraphicFramePr>
          <p:cNvPr id="4" name="Таблица 3"/>
          <p:cNvGraphicFramePr>
            <a:graphicFrameLocks noGrp="1"/>
          </p:cNvGraphicFramePr>
          <p:nvPr/>
        </p:nvGraphicFramePr>
        <p:xfrm>
          <a:off x="214282" y="1214422"/>
          <a:ext cx="8786874" cy="5274419"/>
        </p:xfrm>
        <a:graphic>
          <a:graphicData uri="http://schemas.openxmlformats.org/drawingml/2006/table">
            <a:tbl>
              <a:tblPr/>
              <a:tblGrid>
                <a:gridCol w="3714776"/>
                <a:gridCol w="5072098"/>
              </a:tblGrid>
              <a:tr h="1071570">
                <a:tc gridSpan="2">
                  <a:txBody>
                    <a:bodyPr/>
                    <a:lstStyle/>
                    <a:p>
                      <a:pPr algn="ctr"/>
                      <a:r>
                        <a:rPr kumimoji="0" lang="be-BY" sz="1400" b="1" kern="1200" dirty="0" smtClean="0">
                          <a:solidFill>
                            <a:schemeClr val="tx1"/>
                          </a:solidFill>
                          <a:latin typeface="+mn-lt"/>
                          <a:ea typeface="+mn-ea"/>
                          <a:cs typeface="+mn-cs"/>
                        </a:rPr>
                        <a:t>А</a:t>
                      </a:r>
                      <a:r>
                        <a:rPr kumimoji="0" lang="be-BY" sz="1400" kern="1200" dirty="0" smtClean="0">
                          <a:solidFill>
                            <a:schemeClr val="tx1"/>
                          </a:solidFill>
                          <a:latin typeface="+mn-lt"/>
                          <a:ea typeface="+mn-ea"/>
                          <a:cs typeface="+mn-cs"/>
                        </a:rPr>
                        <a:t> </a:t>
                      </a:r>
                      <a:r>
                        <a:rPr kumimoji="0" lang="ru-RU" sz="1400" kern="1200" dirty="0" smtClean="0">
                          <a:solidFill>
                            <a:schemeClr val="tx1"/>
                          </a:solidFill>
                          <a:latin typeface="+mn-lt"/>
                          <a:ea typeface="+mn-ea"/>
                          <a:cs typeface="+mn-cs"/>
                        </a:rPr>
                        <a:t>–</a:t>
                      </a:r>
                      <a:r>
                        <a:rPr kumimoji="0" lang="be-BY" sz="1400" kern="1200" dirty="0" smtClean="0">
                          <a:solidFill>
                            <a:schemeClr val="tx1"/>
                          </a:solidFill>
                          <a:latin typeface="+mn-lt"/>
                          <a:ea typeface="+mn-ea"/>
                          <a:cs typeface="+mn-cs"/>
                        </a:rPr>
                        <a:t> абагульняючае слова, якое можа быць выражана: </a:t>
                      </a:r>
                      <a:endParaRPr kumimoji="0" lang="ru-RU" sz="1400" kern="1200" dirty="0" smtClean="0">
                        <a:solidFill>
                          <a:schemeClr val="tx1"/>
                        </a:solidFill>
                        <a:latin typeface="+mn-lt"/>
                        <a:ea typeface="+mn-ea"/>
                        <a:cs typeface="+mn-cs"/>
                      </a:endParaRPr>
                    </a:p>
                    <a:p>
                      <a:pPr algn="just"/>
                      <a:r>
                        <a:rPr kumimoji="0" lang="be-BY" sz="1400" kern="1200" dirty="0" smtClean="0">
                          <a:solidFill>
                            <a:schemeClr val="tx1"/>
                          </a:solidFill>
                          <a:latin typeface="+mn-lt"/>
                          <a:ea typeface="+mn-ea"/>
                          <a:cs typeface="+mn-cs"/>
                        </a:rPr>
                        <a:t>*азначальнымі і адмоўнымі займеннікамі і прыслоўямі: </a:t>
                      </a:r>
                      <a:r>
                        <a:rPr kumimoji="0" lang="be-BY" sz="1400" i="1" kern="1200" dirty="0" smtClean="0">
                          <a:solidFill>
                            <a:schemeClr val="tx1"/>
                          </a:solidFill>
                          <a:latin typeface="+mn-lt"/>
                          <a:ea typeface="+mn-ea"/>
                          <a:cs typeface="+mn-cs"/>
                        </a:rPr>
                        <a:t>увесь</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уся</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усё</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усе</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усякі </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усялякі</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усякая </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усялякая</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усякае </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усялякае</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усякія </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усялякія</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усюды</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ніхто</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нішто</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ніколі</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нідзе</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заўсёды </a:t>
                      </a:r>
                      <a:r>
                        <a:rPr kumimoji="0" lang="be-BY" sz="1400" kern="1200" dirty="0" smtClean="0">
                          <a:solidFill>
                            <a:schemeClr val="tx1"/>
                          </a:solidFill>
                          <a:latin typeface="+mn-lt"/>
                          <a:ea typeface="+mn-ea"/>
                          <a:cs typeface="+mn-cs"/>
                        </a:rPr>
                        <a:t>і інш.;</a:t>
                      </a:r>
                    </a:p>
                    <a:p>
                      <a:pPr algn="just"/>
                      <a:r>
                        <a:rPr kumimoji="0" lang="be-BY" sz="1400" kern="1200" dirty="0" smtClean="0">
                          <a:solidFill>
                            <a:schemeClr val="tx1"/>
                          </a:solidFill>
                          <a:latin typeface="+mn-lt"/>
                          <a:ea typeface="+mn-ea"/>
                          <a:cs typeface="+mn-cs"/>
                        </a:rPr>
                        <a:t>*зборнымі назоўнікамі, тыпу </a:t>
                      </a:r>
                      <a:r>
                        <a:rPr kumimoji="0" lang="be-BY" sz="1400" i="1" kern="1200" dirty="0" smtClean="0">
                          <a:solidFill>
                            <a:schemeClr val="tx1"/>
                          </a:solidFill>
                          <a:latin typeface="+mn-lt"/>
                          <a:ea typeface="+mn-ea"/>
                          <a:cs typeface="+mn-cs"/>
                        </a:rPr>
                        <a:t>мэбля</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дрэвы</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посуд</a:t>
                      </a:r>
                      <a:r>
                        <a:rPr kumimoji="0" lang="be-BY" sz="1400" kern="1200" dirty="0" smtClean="0">
                          <a:solidFill>
                            <a:schemeClr val="tx1"/>
                          </a:solidFill>
                          <a:latin typeface="+mn-lt"/>
                          <a:ea typeface="+mn-ea"/>
                          <a:cs typeface="+mn-cs"/>
                        </a:rPr>
                        <a:t> і інш.; </a:t>
                      </a:r>
                      <a:endParaRPr kumimoji="0" lang="ru-RU" sz="1400" kern="1200" dirty="0" smtClean="0">
                        <a:solidFill>
                          <a:schemeClr val="tx1"/>
                        </a:solidFill>
                        <a:latin typeface="+mn-lt"/>
                        <a:ea typeface="+mn-ea"/>
                        <a:cs typeface="+mn-cs"/>
                      </a:endParaRPr>
                    </a:p>
                    <a:p>
                      <a:pPr algn="just"/>
                      <a:r>
                        <a:rPr kumimoji="0" lang="be-BY" sz="1400" kern="1200" dirty="0" smtClean="0">
                          <a:solidFill>
                            <a:schemeClr val="tx1"/>
                          </a:solidFill>
                          <a:latin typeface="+mn-lt"/>
                          <a:ea typeface="+mn-ea"/>
                          <a:cs typeface="+mn-cs"/>
                        </a:rPr>
                        <a:t>*іншымі спалучэннямі, тыпу </a:t>
                      </a:r>
                      <a:r>
                        <a:rPr kumimoji="0" lang="be-BY" sz="1400" i="1" kern="1200" dirty="0" smtClean="0">
                          <a:solidFill>
                            <a:schemeClr val="tx1"/>
                          </a:solidFill>
                          <a:latin typeface="+mn-lt"/>
                          <a:ea typeface="+mn-ea"/>
                          <a:cs typeface="+mn-cs"/>
                        </a:rPr>
                        <a:t>кожны</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кожная</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кожнае</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кожныя</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многія з іх</a:t>
                      </a:r>
                      <a:r>
                        <a:rPr kumimoji="0" lang="be-BY" sz="1400" kern="1200" dirty="0" smtClean="0">
                          <a:solidFill>
                            <a:schemeClr val="tx1"/>
                          </a:solidFill>
                          <a:latin typeface="+mn-lt"/>
                          <a:ea typeface="+mn-ea"/>
                          <a:cs typeface="+mn-cs"/>
                        </a:rPr>
                        <a:t>,</a:t>
                      </a:r>
                      <a:r>
                        <a:rPr kumimoji="0" lang="be-BY" sz="1400" i="1" kern="1200" dirty="0" smtClean="0">
                          <a:solidFill>
                            <a:schemeClr val="tx1"/>
                          </a:solidFill>
                          <a:latin typeface="+mn-lt"/>
                          <a:ea typeface="+mn-ea"/>
                          <a:cs typeface="+mn-cs"/>
                        </a:rPr>
                        <a:t> шмат карыснага </a:t>
                      </a:r>
                      <a:r>
                        <a:rPr kumimoji="0" lang="be-BY" sz="1400" kern="1200" dirty="0" smtClean="0">
                          <a:solidFill>
                            <a:schemeClr val="tx1"/>
                          </a:solidFill>
                          <a:latin typeface="+mn-lt"/>
                          <a:ea typeface="+mn-ea"/>
                          <a:cs typeface="+mn-cs"/>
                        </a:rPr>
                        <a:t>і інш</a:t>
                      </a:r>
                      <a:r>
                        <a:rPr kumimoji="0" lang="be-BY" sz="1400" i="1" kern="1200" dirty="0" smtClean="0">
                          <a:solidFill>
                            <a:schemeClr val="tx1"/>
                          </a:solidFill>
                          <a:latin typeface="+mn-lt"/>
                          <a:ea typeface="+mn-ea"/>
                          <a:cs typeface="+mn-cs"/>
                        </a:rPr>
                        <a:t>.</a:t>
                      </a:r>
                      <a:endParaRPr lang="ru-RU" sz="900" dirty="0">
                        <a:solidFill>
                          <a:schemeClr val="tx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ru-RU"/>
                    </a:p>
                  </a:txBody>
                  <a:tcPr/>
                </a:tc>
              </a:tr>
              <a:tr h="214314">
                <a:tc>
                  <a:txBody>
                    <a:bodyPr/>
                    <a:lstStyle/>
                    <a:p>
                      <a:pPr algn="ctr">
                        <a:spcAft>
                          <a:spcPts val="0"/>
                        </a:spcAft>
                      </a:pPr>
                      <a:r>
                        <a:rPr lang="ru-RU" sz="1400" i="1" dirty="0" err="1">
                          <a:latin typeface="Times New Roman"/>
                          <a:ea typeface="Times New Roman"/>
                          <a:cs typeface="Times New Roman"/>
                        </a:rPr>
                        <a:t>Графічныя</a:t>
                      </a:r>
                      <a:r>
                        <a:rPr lang="ru-RU" sz="1400" i="1" dirty="0">
                          <a:latin typeface="Times New Roman"/>
                          <a:ea typeface="Times New Roman"/>
                          <a:cs typeface="Times New Roman"/>
                        </a:rPr>
                        <a:t> схемы</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400" i="1" dirty="0" err="1">
                          <a:latin typeface="Times New Roman"/>
                          <a:ea typeface="Times New Roman"/>
                          <a:cs typeface="Times New Roman"/>
                        </a:rPr>
                        <a:t>Прыклады</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134">
                <a:tc gridSpan="2">
                  <a:txBody>
                    <a:bodyPr/>
                    <a:lstStyle/>
                    <a:p>
                      <a:pPr algn="ctr">
                        <a:spcAft>
                          <a:spcPts val="0"/>
                        </a:spcAft>
                      </a:pPr>
                      <a:r>
                        <a:rPr lang="be-BY" sz="1400" b="1" dirty="0">
                          <a:solidFill>
                            <a:schemeClr val="tx1"/>
                          </a:solidFill>
                          <a:latin typeface="Times New Roman"/>
                          <a:ea typeface="Times New Roman"/>
                          <a:cs typeface="Times New Roman"/>
                        </a:rPr>
                        <a:t>Абагульняючае слова </a:t>
                      </a:r>
                      <a:r>
                        <a:rPr lang="be-BY" sz="1400" dirty="0">
                          <a:solidFill>
                            <a:schemeClr val="tx1"/>
                          </a:solidFill>
                          <a:latin typeface="Times New Roman"/>
                          <a:ea typeface="Times New Roman"/>
                          <a:cs typeface="Times New Roman"/>
                        </a:rPr>
                        <a:t>(далей А/а) стаіць</a:t>
                      </a:r>
                      <a:r>
                        <a:rPr lang="be-BY" sz="1400" b="1" dirty="0">
                          <a:solidFill>
                            <a:schemeClr val="tx1"/>
                          </a:solidFill>
                          <a:latin typeface="Times New Roman"/>
                          <a:ea typeface="Times New Roman"/>
                          <a:cs typeface="Times New Roman"/>
                        </a:rPr>
                        <a:t> ПЕРАД </a:t>
                      </a:r>
                      <a:r>
                        <a:rPr lang="be-BY" sz="1400" dirty="0">
                          <a:solidFill>
                            <a:schemeClr val="tx1"/>
                          </a:solidFill>
                          <a:latin typeface="Times New Roman"/>
                          <a:ea typeface="Times New Roman"/>
                          <a:cs typeface="Times New Roman"/>
                        </a:rPr>
                        <a:t>аднароднымі членамі сказа</a:t>
                      </a:r>
                      <a:endParaRPr lang="ru-RU" sz="1400" dirty="0">
                        <a:solidFill>
                          <a:schemeClr val="tx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386988">
                <a:tc>
                  <a:txBody>
                    <a:bodyPr/>
                    <a:lstStyle/>
                    <a:p>
                      <a:pPr>
                        <a:spcAft>
                          <a:spcPts val="0"/>
                        </a:spcAft>
                      </a:pPr>
                      <a:r>
                        <a:rPr lang="ru-RU" sz="1400" dirty="0">
                          <a:latin typeface="Times New Roman"/>
                          <a:ea typeface="Times New Roman"/>
                          <a:cs typeface="Times New Roman"/>
                        </a:rPr>
                        <a:t>[</a:t>
                      </a:r>
                      <a:r>
                        <a:rPr lang="be-BY" sz="1400" b="1" dirty="0">
                          <a:latin typeface="Times New Roman"/>
                          <a:ea typeface="Times New Roman"/>
                          <a:cs typeface="Times New Roman"/>
                        </a:rPr>
                        <a:t>А</a:t>
                      </a:r>
                      <a:r>
                        <a:rPr lang="ru-RU" sz="1400" dirty="0">
                          <a:latin typeface="Times New Roman"/>
                          <a:ea typeface="Times New Roman"/>
                          <a:cs typeface="Times New Roman"/>
                        </a:rPr>
                        <a:t>: O, O</a:t>
                      </a:r>
                      <a:r>
                        <a:rPr lang="be-BY" sz="1400" dirty="0">
                          <a:latin typeface="Times New Roman"/>
                          <a:ea typeface="Times New Roman"/>
                          <a:cs typeface="Times New Roman"/>
                        </a:rPr>
                        <a:t> і О</a:t>
                      </a:r>
                      <a:r>
                        <a:rPr lang="ru-RU" sz="1400" dirty="0">
                          <a:latin typeface="Times New Roman"/>
                          <a:ea typeface="Times New Roman"/>
                          <a:cs typeface="Times New Roman"/>
                        </a:rPr>
                        <a:t>]</a:t>
                      </a:r>
                      <a:r>
                        <a:rPr lang="be-BY" sz="1400" dirty="0">
                          <a:latin typeface="Times New Roman"/>
                          <a:ea typeface="Times New Roman"/>
                          <a:cs typeface="Times New Roman"/>
                        </a:rPr>
                        <a:t>.</a:t>
                      </a:r>
                      <a:r>
                        <a:rPr lang="ru-RU" sz="1400" b="1" dirty="0">
                          <a:latin typeface="Times New Roman"/>
                          <a:ea typeface="Times New Roman"/>
                          <a:cs typeface="Times New Roman"/>
                        </a:rPr>
                        <a:t> </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400" i="1" dirty="0">
                          <a:latin typeface="Times New Roman"/>
                          <a:ea typeface="Times New Roman"/>
                          <a:cs typeface="Times New Roman"/>
                        </a:rPr>
                        <a:t>Усё жыве і душу мае:</a:t>
                      </a:r>
                      <a:endParaRPr lang="ru-RU" sz="1400" dirty="0">
                        <a:latin typeface="Times New Roman"/>
                        <a:ea typeface="Times New Roman"/>
                        <a:cs typeface="Times New Roman"/>
                      </a:endParaRPr>
                    </a:p>
                    <a:p>
                      <a:pPr algn="just">
                        <a:spcAft>
                          <a:spcPts val="0"/>
                        </a:spcAft>
                      </a:pPr>
                      <a:r>
                        <a:rPr lang="be-BY" sz="1400" i="1" dirty="0">
                          <a:latin typeface="Times New Roman"/>
                          <a:ea typeface="Times New Roman"/>
                          <a:cs typeface="Times New Roman"/>
                        </a:rPr>
                        <a:t>Краска, дрэва і жучок.</a:t>
                      </a:r>
                      <a:r>
                        <a:rPr lang="be-BY" sz="1400" dirty="0">
                          <a:latin typeface="Times New Roman"/>
                          <a:ea typeface="Times New Roman"/>
                          <a:cs typeface="Times New Roman"/>
                        </a:rPr>
                        <a:t> (Я.Колас)</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416787">
                <a:tc>
                  <a:txBody>
                    <a:bodyPr/>
                    <a:lstStyle/>
                    <a:p>
                      <a:pPr>
                        <a:spcAft>
                          <a:spcPts val="0"/>
                        </a:spcAft>
                      </a:pPr>
                      <a:r>
                        <a:rPr lang="ru-RU" sz="1400" dirty="0">
                          <a:solidFill>
                            <a:schemeClr val="bg1"/>
                          </a:solidFill>
                          <a:latin typeface="Times New Roman"/>
                          <a:ea typeface="Times New Roman"/>
                          <a:cs typeface="Times New Roman"/>
                        </a:rPr>
                        <a:t>[</a:t>
                      </a:r>
                      <a:r>
                        <a:rPr lang="be-BY" sz="1400" b="1" dirty="0">
                          <a:solidFill>
                            <a:schemeClr val="bg1"/>
                          </a:solidFill>
                          <a:latin typeface="Times New Roman"/>
                          <a:ea typeface="Times New Roman"/>
                          <a:cs typeface="Times New Roman"/>
                        </a:rPr>
                        <a:t>А</a:t>
                      </a:r>
                      <a:r>
                        <a:rPr lang="be-BY" sz="1400" dirty="0">
                          <a:solidFill>
                            <a:schemeClr val="bg1"/>
                          </a:solidFill>
                          <a:latin typeface="Times New Roman"/>
                          <a:ea typeface="Times New Roman"/>
                          <a:cs typeface="Times New Roman"/>
                        </a:rPr>
                        <a:t>, </a:t>
                      </a:r>
                      <a:r>
                        <a:rPr lang="be-BY" sz="1400" b="1" i="1" dirty="0">
                          <a:solidFill>
                            <a:schemeClr val="bg1"/>
                          </a:solidFill>
                          <a:latin typeface="Times New Roman"/>
                          <a:ea typeface="Times New Roman"/>
                          <a:cs typeface="Times New Roman"/>
                        </a:rPr>
                        <a:t>а іменна</a:t>
                      </a:r>
                      <a:r>
                        <a:rPr lang="be-BY" sz="1400" dirty="0">
                          <a:solidFill>
                            <a:schemeClr val="bg1"/>
                          </a:solidFill>
                          <a:latin typeface="Times New Roman"/>
                          <a:ea typeface="Times New Roman"/>
                          <a:cs typeface="Times New Roman"/>
                        </a:rPr>
                        <a:t>: О, О, О, О</a:t>
                      </a:r>
                      <a:r>
                        <a:rPr lang="ru-RU" sz="1400" dirty="0">
                          <a:solidFill>
                            <a:schemeClr val="bg1"/>
                          </a:solidFill>
                          <a:latin typeface="Times New Roman"/>
                          <a:ea typeface="Times New Roman"/>
                          <a:cs typeface="Times New Roman"/>
                        </a:rPr>
                        <a:t>]</a:t>
                      </a:r>
                      <a:r>
                        <a:rPr lang="be-BY" sz="1400" dirty="0">
                          <a:solidFill>
                            <a:schemeClr val="bg1"/>
                          </a:solidFill>
                          <a:latin typeface="Times New Roman"/>
                          <a:ea typeface="Times New Roman"/>
                          <a:cs typeface="Times New Roman"/>
                        </a:rPr>
                        <a:t>. </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400" i="1" dirty="0">
                          <a:solidFill>
                            <a:schemeClr val="bg1"/>
                          </a:solidFill>
                          <a:latin typeface="Times New Roman"/>
                          <a:ea typeface="Times New Roman"/>
                          <a:cs typeface="Times New Roman"/>
                        </a:rPr>
                        <a:t>Лес здаўна прыносіў чалавеку шмат карыснага, </a:t>
                      </a:r>
                      <a:r>
                        <a:rPr lang="be-BY" sz="1400" b="1" i="1" dirty="0">
                          <a:solidFill>
                            <a:schemeClr val="bg1"/>
                          </a:solidFill>
                          <a:latin typeface="Times New Roman"/>
                          <a:ea typeface="Times New Roman"/>
                          <a:cs typeface="Times New Roman"/>
                        </a:rPr>
                        <a:t>а іменна</a:t>
                      </a:r>
                      <a:r>
                        <a:rPr lang="be-BY" sz="1400" i="1" dirty="0">
                          <a:solidFill>
                            <a:schemeClr val="bg1"/>
                          </a:solidFill>
                          <a:latin typeface="Times New Roman"/>
                          <a:ea typeface="Times New Roman"/>
                          <a:cs typeface="Times New Roman"/>
                        </a:rPr>
                        <a:t>: драўліну, лекі, ягады, грыбы. </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235134">
                <a:tc>
                  <a:txBody>
                    <a:bodyPr/>
                    <a:lstStyle/>
                    <a:p>
                      <a:pPr>
                        <a:spcAft>
                          <a:spcPts val="0"/>
                        </a:spcAft>
                      </a:pPr>
                      <a:r>
                        <a:rPr lang="ru-RU" sz="1400" dirty="0">
                          <a:latin typeface="Times New Roman"/>
                          <a:ea typeface="Times New Roman"/>
                          <a:cs typeface="Times New Roman"/>
                        </a:rPr>
                        <a:t>[</a:t>
                      </a:r>
                      <a:r>
                        <a:rPr lang="be-BY" sz="1400" dirty="0" smtClean="0">
                          <a:latin typeface="Times New Roman"/>
                          <a:ea typeface="Times New Roman"/>
                          <a:cs typeface="Times New Roman"/>
                        </a:rPr>
                        <a:t>…</a:t>
                      </a:r>
                      <a:r>
                        <a:rPr lang="be-BY" sz="1400" b="1" dirty="0" smtClean="0">
                          <a:latin typeface="Times New Roman"/>
                          <a:ea typeface="Times New Roman"/>
                          <a:cs typeface="Times New Roman"/>
                        </a:rPr>
                        <a:t>А</a:t>
                      </a:r>
                      <a:r>
                        <a:rPr lang="be-BY" sz="1400" dirty="0" smtClean="0">
                          <a:latin typeface="Times New Roman"/>
                          <a:ea typeface="Times New Roman"/>
                          <a:cs typeface="Times New Roman"/>
                        </a:rPr>
                        <a:t>, </a:t>
                      </a:r>
                      <a:r>
                        <a:rPr lang="be-BY" sz="1400" b="1" i="1" dirty="0">
                          <a:latin typeface="Times New Roman"/>
                          <a:ea typeface="Times New Roman"/>
                          <a:cs typeface="Times New Roman"/>
                        </a:rPr>
                        <a:t>напрыклад</a:t>
                      </a:r>
                      <a:r>
                        <a:rPr lang="be-BY" sz="1400" dirty="0">
                          <a:latin typeface="Times New Roman"/>
                          <a:ea typeface="Times New Roman"/>
                          <a:cs typeface="Times New Roman"/>
                        </a:rPr>
                        <a:t>: О, О, О</a:t>
                      </a:r>
                      <a:r>
                        <a:rPr lang="ru-RU" sz="1400" dirty="0">
                          <a:latin typeface="Times New Roman"/>
                          <a:ea typeface="Times New Roman"/>
                          <a:cs typeface="Times New Roman"/>
                        </a:rPr>
                        <a:t>]</a:t>
                      </a:r>
                      <a:r>
                        <a:rPr lang="be-BY" sz="1400" dirty="0">
                          <a:latin typeface="Times New Roman"/>
                          <a:ea typeface="Times New Roman"/>
                          <a:cs typeface="Times New Roman"/>
                        </a:rPr>
                        <a:t>. </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endParaRPr lang="ru-RU" dirty="0"/>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616550">
                <a:tc>
                  <a:txBody>
                    <a:bodyPr/>
                    <a:lstStyle/>
                    <a:p>
                      <a:pPr>
                        <a:spcAft>
                          <a:spcPts val="0"/>
                        </a:spcAft>
                      </a:pPr>
                      <a:r>
                        <a:rPr lang="en-US" sz="1400" dirty="0">
                          <a:solidFill>
                            <a:schemeClr val="bg1"/>
                          </a:solidFill>
                          <a:latin typeface="Times New Roman"/>
                          <a:ea typeface="Times New Roman"/>
                          <a:cs typeface="Times New Roman"/>
                        </a:rPr>
                        <a:t>[</a:t>
                      </a:r>
                      <a:r>
                        <a:rPr lang="be-BY" sz="1400" b="1" dirty="0">
                          <a:solidFill>
                            <a:schemeClr val="bg1"/>
                          </a:solidFill>
                          <a:latin typeface="Times New Roman"/>
                          <a:ea typeface="Times New Roman"/>
                          <a:cs typeface="Times New Roman"/>
                        </a:rPr>
                        <a:t>А</a:t>
                      </a:r>
                      <a:r>
                        <a:rPr lang="ru-RU" sz="1400" dirty="0">
                          <a:solidFill>
                            <a:schemeClr val="bg1"/>
                          </a:solidFill>
                          <a:latin typeface="Times New Roman"/>
                          <a:ea typeface="Times New Roman"/>
                          <a:cs typeface="Times New Roman"/>
                        </a:rPr>
                        <a:t>: O, O</a:t>
                      </a:r>
                      <a:r>
                        <a:rPr lang="be-BY" sz="1400" dirty="0">
                          <a:solidFill>
                            <a:schemeClr val="bg1"/>
                          </a:solidFill>
                          <a:latin typeface="Times New Roman"/>
                          <a:ea typeface="Times New Roman"/>
                          <a:cs typeface="Times New Roman"/>
                        </a:rPr>
                        <a:t>, </a:t>
                      </a:r>
                      <a:r>
                        <a:rPr lang="ru-RU" sz="1400" dirty="0">
                          <a:solidFill>
                            <a:schemeClr val="bg1"/>
                          </a:solidFill>
                          <a:latin typeface="Times New Roman"/>
                          <a:ea typeface="Times New Roman"/>
                          <a:cs typeface="Times New Roman"/>
                        </a:rPr>
                        <a:t>O –– </a:t>
                      </a:r>
                      <a:r>
                        <a:rPr lang="be-BY" sz="1400" dirty="0">
                          <a:solidFill>
                            <a:schemeClr val="bg1"/>
                          </a:solidFill>
                          <a:latin typeface="Times New Roman"/>
                          <a:ea typeface="Times New Roman"/>
                          <a:cs typeface="Times New Roman"/>
                        </a:rPr>
                        <a:t>…</a:t>
                      </a:r>
                      <a:r>
                        <a:rPr lang="en-US" sz="1400" dirty="0">
                          <a:solidFill>
                            <a:schemeClr val="bg1"/>
                          </a:solidFill>
                          <a:latin typeface="Times New Roman"/>
                          <a:ea typeface="Times New Roman"/>
                          <a:cs typeface="Times New Roman"/>
                        </a:rPr>
                        <a:t>]</a:t>
                      </a:r>
                      <a:r>
                        <a:rPr lang="be-BY" sz="1400" dirty="0">
                          <a:solidFill>
                            <a:schemeClr val="bg1"/>
                          </a:solidFill>
                          <a:latin typeface="Times New Roman"/>
                          <a:ea typeface="Times New Roman"/>
                          <a:cs typeface="Times New Roman"/>
                        </a:rPr>
                        <a:t>.</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400" i="1" dirty="0">
                          <a:solidFill>
                            <a:schemeClr val="bg1"/>
                          </a:solidFill>
                          <a:latin typeface="Times New Roman"/>
                          <a:ea typeface="Times New Roman"/>
                          <a:cs typeface="Times New Roman"/>
                        </a:rPr>
                        <a:t>У лесе кожная мясцінка:</a:t>
                      </a:r>
                      <a:endParaRPr lang="ru-RU" sz="1400" dirty="0">
                        <a:solidFill>
                          <a:schemeClr val="bg1"/>
                        </a:solidFill>
                        <a:latin typeface="Times New Roman"/>
                        <a:ea typeface="Times New Roman"/>
                        <a:cs typeface="Times New Roman"/>
                      </a:endParaRPr>
                    </a:p>
                    <a:p>
                      <a:pPr algn="just">
                        <a:spcAft>
                          <a:spcPts val="0"/>
                        </a:spcAft>
                      </a:pPr>
                      <a:r>
                        <a:rPr lang="be-BY" sz="1400" i="1" dirty="0">
                          <a:solidFill>
                            <a:schemeClr val="bg1"/>
                          </a:solidFill>
                          <a:latin typeface="Times New Roman"/>
                          <a:ea typeface="Times New Roman"/>
                          <a:cs typeface="Times New Roman"/>
                        </a:rPr>
                        <a:t>Лужок, палянка, баравінка </a:t>
                      </a:r>
                      <a:r>
                        <a:rPr lang="ru-RU" sz="1400" dirty="0">
                          <a:solidFill>
                            <a:schemeClr val="bg1"/>
                          </a:solidFill>
                          <a:latin typeface="Times New Roman"/>
                          <a:ea typeface="Times New Roman"/>
                          <a:cs typeface="Times New Roman"/>
                        </a:rPr>
                        <a:t>––  </a:t>
                      </a:r>
                    </a:p>
                    <a:p>
                      <a:pPr algn="just">
                        <a:spcAft>
                          <a:spcPts val="0"/>
                        </a:spcAft>
                      </a:pPr>
                      <a:r>
                        <a:rPr lang="be-BY" sz="1400" i="1" dirty="0">
                          <a:solidFill>
                            <a:schemeClr val="bg1"/>
                          </a:solidFill>
                          <a:latin typeface="Times New Roman"/>
                          <a:ea typeface="Times New Roman"/>
                          <a:cs typeface="Times New Roman"/>
                        </a:rPr>
                        <a:t>Асобны твар і выраз мае. </a:t>
                      </a:r>
                      <a:r>
                        <a:rPr lang="be-BY" sz="1400" dirty="0">
                          <a:solidFill>
                            <a:schemeClr val="bg1"/>
                          </a:solidFill>
                          <a:latin typeface="Times New Roman"/>
                          <a:ea typeface="Times New Roman"/>
                          <a:cs typeface="Times New Roman"/>
                        </a:rPr>
                        <a:t>(Я. Колас)</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405098">
                <a:tc>
                  <a:txBody>
                    <a:bodyPr/>
                    <a:lstStyle/>
                    <a:p>
                      <a:pPr>
                        <a:spcAft>
                          <a:spcPts val="0"/>
                        </a:spcAft>
                      </a:pPr>
                      <a:r>
                        <a:rPr lang="ru-RU" sz="1400" b="1" dirty="0">
                          <a:latin typeface="Times New Roman"/>
                          <a:ea typeface="Times New Roman"/>
                          <a:cs typeface="Times New Roman"/>
                        </a:rPr>
                        <a:t>!!!</a:t>
                      </a:r>
                      <a:r>
                        <a:rPr lang="ru-RU" sz="1400" dirty="0">
                          <a:latin typeface="Times New Roman"/>
                          <a:ea typeface="Times New Roman"/>
                          <a:cs typeface="Times New Roman"/>
                        </a:rPr>
                        <a:t>[</a:t>
                      </a:r>
                      <a:r>
                        <a:rPr lang="be-BY" sz="1400" b="1" dirty="0">
                          <a:latin typeface="Times New Roman"/>
                          <a:ea typeface="Times New Roman"/>
                          <a:cs typeface="Times New Roman"/>
                        </a:rPr>
                        <a:t>А</a:t>
                      </a:r>
                      <a:r>
                        <a:rPr lang="ru-RU" sz="1400" dirty="0">
                          <a:latin typeface="Times New Roman"/>
                          <a:ea typeface="Times New Roman"/>
                          <a:cs typeface="Times New Roman"/>
                        </a:rPr>
                        <a:t> ––  O, O</a:t>
                      </a:r>
                      <a:r>
                        <a:rPr lang="be-BY" sz="1400" dirty="0">
                          <a:latin typeface="Times New Roman"/>
                          <a:ea typeface="Times New Roman"/>
                          <a:cs typeface="Times New Roman"/>
                        </a:rPr>
                        <a:t>,</a:t>
                      </a:r>
                      <a:r>
                        <a:rPr lang="ru-RU" sz="1400" dirty="0">
                          <a:latin typeface="Times New Roman"/>
                          <a:ea typeface="Times New Roman"/>
                          <a:cs typeface="Times New Roman"/>
                        </a:rPr>
                        <a:t> O ––  </a:t>
                      </a:r>
                      <a:r>
                        <a:rPr lang="be-BY" sz="1400" dirty="0">
                          <a:latin typeface="Times New Roman"/>
                          <a:ea typeface="Times New Roman"/>
                          <a:cs typeface="Times New Roman"/>
                        </a:rPr>
                        <a:t>...</a:t>
                      </a:r>
                      <a:r>
                        <a:rPr lang="ru-RU" sz="1400" dirty="0">
                          <a:latin typeface="Times New Roman"/>
                          <a:ea typeface="Times New Roman"/>
                          <a:cs typeface="Times New Roman"/>
                        </a:rPr>
                        <a:t>]</a:t>
                      </a:r>
                      <a:r>
                        <a:rPr lang="be-BY" sz="1400" dirty="0">
                          <a:latin typeface="Times New Roman"/>
                          <a:ea typeface="Times New Roman"/>
                          <a:cs typeface="Times New Roman"/>
                        </a:rPr>
                        <a:t>.</a:t>
                      </a:r>
                      <a:endParaRPr lang="ru-RU" sz="1400" dirty="0">
                        <a:latin typeface="Times New Roman"/>
                        <a:ea typeface="Times New Roman"/>
                        <a:cs typeface="Times New Roman"/>
                      </a:endParaRPr>
                    </a:p>
                    <a:p>
                      <a:pPr>
                        <a:spcAft>
                          <a:spcPts val="0"/>
                        </a:spcAft>
                      </a:pPr>
                      <a:r>
                        <a:rPr lang="be-BY" sz="1400" dirty="0">
                          <a:latin typeface="Times New Roman"/>
                          <a:ea typeface="Times New Roman"/>
                          <a:cs typeface="Times New Roman"/>
                        </a:rPr>
                        <a:t>тут аднародныя члены падаюцца як прыдаткі</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400" i="1" dirty="0">
                          <a:latin typeface="Times New Roman"/>
                          <a:ea typeface="Times New Roman"/>
                          <a:cs typeface="Times New Roman"/>
                        </a:rPr>
                        <a:t>Малыя </a:t>
                      </a:r>
                      <a:r>
                        <a:rPr lang="ru-RU" sz="1400" i="1" dirty="0">
                          <a:latin typeface="Times New Roman"/>
                          <a:ea typeface="Times New Roman"/>
                          <a:cs typeface="Times New Roman"/>
                        </a:rPr>
                        <a:t>–– </a:t>
                      </a:r>
                      <a:r>
                        <a:rPr lang="be-BY" sz="1400" i="1" dirty="0">
                          <a:latin typeface="Times New Roman"/>
                          <a:ea typeface="Times New Roman"/>
                          <a:cs typeface="Times New Roman"/>
                        </a:rPr>
                        <a:t>Гэля, Юзік, Ганна </a:t>
                      </a:r>
                      <a:r>
                        <a:rPr lang="ru-RU" sz="1400" i="1" dirty="0">
                          <a:latin typeface="Times New Roman"/>
                          <a:ea typeface="Times New Roman"/>
                          <a:cs typeface="Times New Roman"/>
                        </a:rPr>
                        <a:t>–– </a:t>
                      </a:r>
                      <a:endParaRPr lang="ru-RU" sz="1400" dirty="0">
                        <a:latin typeface="Times New Roman"/>
                        <a:ea typeface="Times New Roman"/>
                        <a:cs typeface="Times New Roman"/>
                      </a:endParaRPr>
                    </a:p>
                    <a:p>
                      <a:pPr algn="just">
                        <a:spcAft>
                          <a:spcPts val="0"/>
                        </a:spcAft>
                      </a:pPr>
                      <a:r>
                        <a:rPr lang="be-BY" sz="1400" i="1" dirty="0">
                          <a:latin typeface="Times New Roman"/>
                          <a:ea typeface="Times New Roman"/>
                          <a:cs typeface="Times New Roman"/>
                        </a:rPr>
                        <a:t>Асобна елі пастаянна.</a:t>
                      </a:r>
                      <a:r>
                        <a:rPr lang="be-BY" sz="1400" dirty="0">
                          <a:latin typeface="Times New Roman"/>
                          <a:ea typeface="Times New Roman"/>
                          <a:cs typeface="Times New Roman"/>
                        </a:rPr>
                        <a:t> (Я. Колас) </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235134">
                <a:tc gridSpan="2">
                  <a:txBody>
                    <a:bodyPr/>
                    <a:lstStyle/>
                    <a:p>
                      <a:pPr algn="ctr">
                        <a:spcAft>
                          <a:spcPts val="0"/>
                        </a:spcAft>
                      </a:pPr>
                      <a:r>
                        <a:rPr lang="be-BY" sz="1400" b="1" dirty="0">
                          <a:solidFill>
                            <a:schemeClr val="tx1"/>
                          </a:solidFill>
                          <a:latin typeface="Times New Roman"/>
                          <a:ea typeface="Times New Roman"/>
                          <a:cs typeface="Times New Roman"/>
                        </a:rPr>
                        <a:t>Абагульняючае слова </a:t>
                      </a:r>
                      <a:r>
                        <a:rPr lang="be-BY" sz="1400" dirty="0">
                          <a:solidFill>
                            <a:schemeClr val="tx1"/>
                          </a:solidFill>
                          <a:latin typeface="Times New Roman"/>
                          <a:ea typeface="Times New Roman"/>
                          <a:cs typeface="Times New Roman"/>
                        </a:rPr>
                        <a:t>(далей </a:t>
                      </a:r>
                      <a:r>
                        <a:rPr lang="be-BY" sz="1400" b="1" dirty="0">
                          <a:solidFill>
                            <a:schemeClr val="tx1"/>
                          </a:solidFill>
                          <a:latin typeface="Times New Roman"/>
                          <a:ea typeface="Times New Roman"/>
                          <a:cs typeface="Times New Roman"/>
                        </a:rPr>
                        <a:t>А</a:t>
                      </a:r>
                      <a:r>
                        <a:rPr lang="be-BY" sz="1400" dirty="0">
                          <a:solidFill>
                            <a:schemeClr val="tx1"/>
                          </a:solidFill>
                          <a:latin typeface="Times New Roman"/>
                          <a:ea typeface="Times New Roman"/>
                          <a:cs typeface="Times New Roman"/>
                        </a:rPr>
                        <a:t>) стаіць</a:t>
                      </a:r>
                      <a:r>
                        <a:rPr lang="be-BY" sz="1400" b="1" dirty="0">
                          <a:solidFill>
                            <a:schemeClr val="tx1"/>
                          </a:solidFill>
                          <a:latin typeface="Times New Roman"/>
                          <a:ea typeface="Times New Roman"/>
                          <a:cs typeface="Times New Roman"/>
                        </a:rPr>
                        <a:t> ПАСЛЯ </a:t>
                      </a:r>
                      <a:r>
                        <a:rPr lang="be-BY" sz="1400" dirty="0">
                          <a:solidFill>
                            <a:schemeClr val="tx1"/>
                          </a:solidFill>
                          <a:latin typeface="Times New Roman"/>
                          <a:ea typeface="Times New Roman"/>
                          <a:cs typeface="Times New Roman"/>
                        </a:rPr>
                        <a:t>аднародных членаў сказа</a:t>
                      </a:r>
                      <a:endParaRPr lang="ru-RU" sz="1400" dirty="0">
                        <a:solidFill>
                          <a:schemeClr val="tx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386186">
                <a:tc>
                  <a:txBody>
                    <a:bodyPr/>
                    <a:lstStyle/>
                    <a:p>
                      <a:pPr>
                        <a:spcAft>
                          <a:spcPts val="0"/>
                        </a:spcAft>
                      </a:pPr>
                      <a:r>
                        <a:rPr lang="en-US" sz="1400" dirty="0">
                          <a:latin typeface="Times New Roman"/>
                          <a:ea typeface="Times New Roman"/>
                          <a:cs typeface="Times New Roman"/>
                        </a:rPr>
                        <a:t>[</a:t>
                      </a:r>
                      <a:r>
                        <a:rPr lang="ru-RU" sz="1400" dirty="0">
                          <a:latin typeface="Times New Roman"/>
                          <a:ea typeface="Times New Roman"/>
                          <a:cs typeface="Times New Roman"/>
                        </a:rPr>
                        <a:t> О, O</a:t>
                      </a:r>
                      <a:r>
                        <a:rPr lang="be-BY" sz="1400" dirty="0">
                          <a:latin typeface="Times New Roman"/>
                          <a:ea typeface="Times New Roman"/>
                          <a:cs typeface="Times New Roman"/>
                        </a:rPr>
                        <a:t> і О</a:t>
                      </a:r>
                      <a:r>
                        <a:rPr lang="ru-RU" sz="1400" dirty="0">
                          <a:latin typeface="Times New Roman"/>
                          <a:ea typeface="Times New Roman"/>
                          <a:cs typeface="Times New Roman"/>
                        </a:rPr>
                        <a:t> –– </a:t>
                      </a:r>
                      <a:r>
                        <a:rPr lang="be-BY" sz="1400" b="1" dirty="0" smtClean="0">
                          <a:latin typeface="Times New Roman"/>
                          <a:ea typeface="Times New Roman"/>
                          <a:cs typeface="Times New Roman"/>
                        </a:rPr>
                        <a:t>А</a:t>
                      </a:r>
                      <a:r>
                        <a:rPr lang="en-US" sz="1400" dirty="0" smtClean="0">
                          <a:latin typeface="Times New Roman"/>
                          <a:ea typeface="Times New Roman"/>
                          <a:cs typeface="Times New Roman"/>
                        </a:rPr>
                        <a:t>]</a:t>
                      </a:r>
                      <a:r>
                        <a:rPr lang="be-BY" sz="1400" dirty="0">
                          <a:latin typeface="Times New Roman"/>
                          <a:ea typeface="Times New Roman"/>
                          <a:cs typeface="Times New Roman"/>
                        </a:rPr>
                        <a:t>.</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400" i="1" dirty="0">
                          <a:latin typeface="Times New Roman"/>
                          <a:ea typeface="Times New Roman"/>
                          <a:cs typeface="Times New Roman"/>
                        </a:rPr>
                        <a:t>Будынак, парк і агароджа </a:t>
                      </a:r>
                      <a:r>
                        <a:rPr lang="ru-RU" sz="1400" dirty="0">
                          <a:latin typeface="Times New Roman"/>
                          <a:ea typeface="Times New Roman"/>
                          <a:cs typeface="Times New Roman"/>
                        </a:rPr>
                        <a:t>–– </a:t>
                      </a:r>
                    </a:p>
                    <a:p>
                      <a:pPr algn="just">
                        <a:spcAft>
                          <a:spcPts val="0"/>
                        </a:spcAft>
                      </a:pPr>
                      <a:r>
                        <a:rPr lang="be-BY" sz="1400" i="1" dirty="0">
                          <a:latin typeface="Times New Roman"/>
                          <a:ea typeface="Times New Roman"/>
                          <a:cs typeface="Times New Roman"/>
                        </a:rPr>
                        <a:t>Было </a:t>
                      </a:r>
                      <a:r>
                        <a:rPr lang="be-BY" sz="1400" b="1" i="1" dirty="0">
                          <a:latin typeface="Times New Roman"/>
                          <a:ea typeface="Times New Roman"/>
                          <a:cs typeface="Times New Roman"/>
                        </a:rPr>
                        <a:t>ўсё</a:t>
                      </a:r>
                      <a:r>
                        <a:rPr lang="be-BY" sz="1400" i="1" dirty="0">
                          <a:latin typeface="Times New Roman"/>
                          <a:ea typeface="Times New Roman"/>
                          <a:cs typeface="Times New Roman"/>
                        </a:rPr>
                        <a:t> слаўна і прыгожа</a:t>
                      </a:r>
                      <a:r>
                        <a:rPr lang="be-BY" sz="1400" i="1" dirty="0" smtClean="0">
                          <a:latin typeface="Times New Roman"/>
                          <a:ea typeface="Times New Roman"/>
                          <a:cs typeface="Times New Roman"/>
                        </a:rPr>
                        <a:t>. </a:t>
                      </a:r>
                      <a:r>
                        <a:rPr lang="be-BY" sz="1400" dirty="0" smtClean="0">
                          <a:latin typeface="Times New Roman"/>
                          <a:ea typeface="Times New Roman"/>
                          <a:cs typeface="Times New Roman"/>
                        </a:rPr>
                        <a:t>(</a:t>
                      </a:r>
                      <a:r>
                        <a:rPr lang="be-BY" sz="1400" dirty="0">
                          <a:latin typeface="Times New Roman"/>
                          <a:ea typeface="Times New Roman"/>
                          <a:cs typeface="Times New Roman"/>
                        </a:rPr>
                        <a:t>Я. Колас)</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415985">
                <a:tc>
                  <a:txBody>
                    <a:bodyPr/>
                    <a:lstStyle/>
                    <a:p>
                      <a:pPr>
                        <a:spcAft>
                          <a:spcPts val="0"/>
                        </a:spcAft>
                      </a:pPr>
                      <a:r>
                        <a:rPr lang="ru-RU" sz="1400" dirty="0">
                          <a:solidFill>
                            <a:schemeClr val="bg1"/>
                          </a:solidFill>
                          <a:latin typeface="Times New Roman"/>
                          <a:ea typeface="Times New Roman"/>
                          <a:cs typeface="Times New Roman"/>
                        </a:rPr>
                        <a:t>[О,</a:t>
                      </a:r>
                      <a:r>
                        <a:rPr lang="be-BY" sz="1400" dirty="0">
                          <a:solidFill>
                            <a:schemeClr val="bg1"/>
                          </a:solidFill>
                          <a:latin typeface="Times New Roman"/>
                          <a:ea typeface="Times New Roman"/>
                          <a:cs typeface="Times New Roman"/>
                        </a:rPr>
                        <a:t> і</a:t>
                      </a:r>
                      <a:r>
                        <a:rPr lang="ru-RU" sz="1400" dirty="0">
                          <a:solidFill>
                            <a:schemeClr val="bg1"/>
                          </a:solidFill>
                          <a:latin typeface="Times New Roman"/>
                          <a:ea typeface="Times New Roman"/>
                          <a:cs typeface="Times New Roman"/>
                        </a:rPr>
                        <a:t> O</a:t>
                      </a:r>
                      <a:r>
                        <a:rPr lang="be-BY" sz="1400" dirty="0">
                          <a:solidFill>
                            <a:schemeClr val="bg1"/>
                          </a:solidFill>
                          <a:latin typeface="Times New Roman"/>
                          <a:ea typeface="Times New Roman"/>
                          <a:cs typeface="Times New Roman"/>
                        </a:rPr>
                        <a:t>, і О</a:t>
                      </a:r>
                      <a:r>
                        <a:rPr lang="ru-RU" sz="1400" dirty="0">
                          <a:solidFill>
                            <a:schemeClr val="bg1"/>
                          </a:solidFill>
                          <a:latin typeface="Times New Roman"/>
                          <a:ea typeface="Times New Roman"/>
                          <a:cs typeface="Times New Roman"/>
                        </a:rPr>
                        <a:t> –– </a:t>
                      </a:r>
                      <a:r>
                        <a:rPr lang="ru-RU" sz="1400" b="1" i="1" dirty="0" smtClean="0">
                          <a:solidFill>
                            <a:schemeClr val="bg1"/>
                          </a:solidFill>
                          <a:latin typeface="Times New Roman"/>
                          <a:ea typeface="Times New Roman"/>
                          <a:cs typeface="Times New Roman"/>
                        </a:rPr>
                        <a:t>словам </a:t>
                      </a:r>
                      <a:r>
                        <a:rPr lang="be-BY" sz="1400" b="1" i="1" dirty="0" smtClean="0">
                          <a:solidFill>
                            <a:schemeClr val="bg1"/>
                          </a:solidFill>
                          <a:latin typeface="Times New Roman"/>
                          <a:ea typeface="Times New Roman"/>
                          <a:cs typeface="Times New Roman"/>
                        </a:rPr>
                        <a:t>/</a:t>
                      </a:r>
                      <a:r>
                        <a:rPr lang="be-BY" sz="1400" dirty="0" smtClean="0">
                          <a:solidFill>
                            <a:schemeClr val="bg1"/>
                          </a:solidFill>
                          <a:latin typeface="Times New Roman"/>
                          <a:ea typeface="Times New Roman"/>
                          <a:cs typeface="Times New Roman"/>
                        </a:rPr>
                        <a:t> </a:t>
                      </a:r>
                      <a:r>
                        <a:rPr lang="be-BY" sz="1400" b="1" i="1" dirty="0">
                          <a:solidFill>
                            <a:schemeClr val="bg1"/>
                          </a:solidFill>
                          <a:latin typeface="Times New Roman"/>
                          <a:ea typeface="Times New Roman"/>
                          <a:cs typeface="Times New Roman"/>
                        </a:rPr>
                        <a:t>адным словам</a:t>
                      </a:r>
                      <a:r>
                        <a:rPr lang="be-BY" sz="1400" b="1" dirty="0">
                          <a:solidFill>
                            <a:schemeClr val="bg1"/>
                          </a:solidFill>
                          <a:latin typeface="Times New Roman"/>
                          <a:ea typeface="Times New Roman"/>
                          <a:cs typeface="Times New Roman"/>
                        </a:rPr>
                        <a:t>, </a:t>
                      </a:r>
                      <a:r>
                        <a:rPr lang="be-BY" sz="1400" b="1" dirty="0" smtClean="0">
                          <a:solidFill>
                            <a:schemeClr val="bg1"/>
                          </a:solidFill>
                          <a:latin typeface="Times New Roman"/>
                          <a:ea typeface="Times New Roman"/>
                          <a:cs typeface="Times New Roman"/>
                        </a:rPr>
                        <a:t>А</a:t>
                      </a:r>
                      <a:r>
                        <a:rPr lang="ru-RU" sz="1400" dirty="0" smtClean="0">
                          <a:solidFill>
                            <a:schemeClr val="bg1"/>
                          </a:solidFill>
                          <a:latin typeface="Times New Roman"/>
                          <a:ea typeface="Times New Roman"/>
                          <a:cs typeface="Times New Roman"/>
                        </a:rPr>
                        <a:t>]</a:t>
                      </a:r>
                      <a:r>
                        <a:rPr lang="be-BY" sz="1400" dirty="0">
                          <a:solidFill>
                            <a:schemeClr val="bg1"/>
                          </a:solidFill>
                          <a:latin typeface="Times New Roman"/>
                          <a:ea typeface="Times New Roman"/>
                          <a:cs typeface="Times New Roman"/>
                        </a:rPr>
                        <a:t>.</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400" i="1" dirty="0">
                          <a:solidFill>
                            <a:schemeClr val="bg1"/>
                          </a:solidFill>
                          <a:latin typeface="Times New Roman"/>
                          <a:ea typeface="Times New Roman"/>
                          <a:cs typeface="Times New Roman"/>
                        </a:rPr>
                        <a:t>Мы наведалі поле, і рэчку, і гай </a:t>
                      </a:r>
                      <a:r>
                        <a:rPr lang="ru-RU" sz="1400" i="1" dirty="0">
                          <a:solidFill>
                            <a:schemeClr val="bg1"/>
                          </a:solidFill>
                          <a:latin typeface="Times New Roman"/>
                          <a:ea typeface="Times New Roman"/>
                          <a:cs typeface="Times New Roman"/>
                        </a:rPr>
                        <a:t>–– </a:t>
                      </a:r>
                      <a:endParaRPr lang="ru-RU" sz="1400" dirty="0">
                        <a:solidFill>
                          <a:schemeClr val="bg1"/>
                        </a:solidFill>
                        <a:latin typeface="Times New Roman"/>
                        <a:ea typeface="Times New Roman"/>
                        <a:cs typeface="Times New Roman"/>
                      </a:endParaRPr>
                    </a:p>
                    <a:p>
                      <a:pPr algn="just">
                        <a:spcAft>
                          <a:spcPts val="0"/>
                        </a:spcAft>
                      </a:pPr>
                      <a:r>
                        <a:rPr lang="be-BY" sz="1400" b="1" i="1" dirty="0">
                          <a:solidFill>
                            <a:schemeClr val="bg1"/>
                          </a:solidFill>
                          <a:latin typeface="Times New Roman"/>
                          <a:ea typeface="Times New Roman"/>
                          <a:cs typeface="Times New Roman"/>
                        </a:rPr>
                        <a:t>словам</a:t>
                      </a:r>
                      <a:r>
                        <a:rPr lang="be-BY" sz="1400" b="1" i="0" dirty="0">
                          <a:solidFill>
                            <a:schemeClr val="bg1"/>
                          </a:solidFill>
                          <a:latin typeface="Times New Roman"/>
                          <a:ea typeface="Times New Roman"/>
                          <a:cs typeface="Times New Roman"/>
                        </a:rPr>
                        <a:t>,</a:t>
                      </a:r>
                      <a:r>
                        <a:rPr lang="be-BY" sz="1400" b="1" i="1" dirty="0">
                          <a:solidFill>
                            <a:schemeClr val="bg1"/>
                          </a:solidFill>
                          <a:latin typeface="Times New Roman"/>
                          <a:ea typeface="Times New Roman"/>
                          <a:cs typeface="Times New Roman"/>
                        </a:rPr>
                        <a:t> усё </a:t>
                      </a:r>
                      <a:r>
                        <a:rPr lang="be-BY" sz="1400" i="1" dirty="0">
                          <a:solidFill>
                            <a:schemeClr val="bg1"/>
                          </a:solidFill>
                          <a:latin typeface="Times New Roman"/>
                          <a:ea typeface="Times New Roman"/>
                          <a:cs typeface="Times New Roman"/>
                        </a:rPr>
                        <a:t>наваколле.</a:t>
                      </a:r>
                      <a:r>
                        <a:rPr lang="be-BY" sz="1400" dirty="0">
                          <a:solidFill>
                            <a:schemeClr val="bg1"/>
                          </a:solidFill>
                          <a:latin typeface="Times New Roman"/>
                          <a:ea typeface="Times New Roman"/>
                          <a:cs typeface="Times New Roman"/>
                        </a:rPr>
                        <a:t> </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470267">
                <a:tc>
                  <a:txBody>
                    <a:bodyPr/>
                    <a:lstStyle/>
                    <a:p>
                      <a:pPr>
                        <a:spcAft>
                          <a:spcPts val="0"/>
                        </a:spcAft>
                      </a:pPr>
                      <a:r>
                        <a:rPr lang="ru-RU" sz="1400" dirty="0">
                          <a:latin typeface="Times New Roman"/>
                          <a:ea typeface="Times New Roman"/>
                          <a:cs typeface="Times New Roman"/>
                        </a:rPr>
                        <a:t>[О,</a:t>
                      </a:r>
                      <a:r>
                        <a:rPr lang="be-BY" sz="1400" dirty="0">
                          <a:latin typeface="Times New Roman"/>
                          <a:ea typeface="Times New Roman"/>
                          <a:cs typeface="Times New Roman"/>
                        </a:rPr>
                        <a:t> і</a:t>
                      </a:r>
                      <a:r>
                        <a:rPr lang="ru-RU" sz="1400" dirty="0">
                          <a:latin typeface="Times New Roman"/>
                          <a:ea typeface="Times New Roman"/>
                          <a:cs typeface="Times New Roman"/>
                        </a:rPr>
                        <a:t> O</a:t>
                      </a:r>
                      <a:r>
                        <a:rPr lang="be-BY" sz="1400" dirty="0">
                          <a:latin typeface="Times New Roman"/>
                          <a:ea typeface="Times New Roman"/>
                          <a:cs typeface="Times New Roman"/>
                        </a:rPr>
                        <a:t>, і О</a:t>
                      </a:r>
                      <a:r>
                        <a:rPr lang="ru-RU" sz="1400" dirty="0">
                          <a:latin typeface="Times New Roman"/>
                          <a:ea typeface="Times New Roman"/>
                          <a:cs typeface="Times New Roman"/>
                        </a:rPr>
                        <a:t> ––  </a:t>
                      </a:r>
                      <a:r>
                        <a:rPr lang="be-BY" sz="1400" b="1" i="1" dirty="0">
                          <a:latin typeface="Times New Roman"/>
                          <a:ea typeface="Times New Roman"/>
                          <a:cs typeface="Times New Roman"/>
                        </a:rPr>
                        <a:t>карацей кажучы</a:t>
                      </a:r>
                      <a:r>
                        <a:rPr lang="be-BY" sz="1400" dirty="0">
                          <a:latin typeface="Times New Roman"/>
                          <a:ea typeface="Times New Roman"/>
                          <a:cs typeface="Times New Roman"/>
                        </a:rPr>
                        <a:t>, </a:t>
                      </a:r>
                      <a:r>
                        <a:rPr lang="be-BY" sz="1400" b="1" dirty="0" smtClean="0">
                          <a:latin typeface="Times New Roman"/>
                          <a:ea typeface="Times New Roman"/>
                          <a:cs typeface="Times New Roman"/>
                        </a:rPr>
                        <a:t>А</a:t>
                      </a:r>
                      <a:r>
                        <a:rPr lang="ru-RU" sz="1400" dirty="0" smtClean="0">
                          <a:latin typeface="Times New Roman"/>
                          <a:ea typeface="Times New Roman"/>
                          <a:cs typeface="Times New Roman"/>
                        </a:rPr>
                        <a:t>]</a:t>
                      </a:r>
                      <a:r>
                        <a:rPr lang="be-BY" sz="1400" dirty="0">
                          <a:latin typeface="Times New Roman"/>
                          <a:ea typeface="Times New Roman"/>
                          <a:cs typeface="Times New Roman"/>
                        </a:rPr>
                        <a:t>.</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400" i="1" dirty="0">
                          <a:latin typeface="Times New Roman"/>
                          <a:ea typeface="Times New Roman"/>
                          <a:cs typeface="Times New Roman"/>
                        </a:rPr>
                        <a:t>Мы наведалі поле, і рэчку, і гай </a:t>
                      </a:r>
                      <a:r>
                        <a:rPr lang="ru-RU" sz="1400" i="1" dirty="0">
                          <a:latin typeface="Times New Roman"/>
                          <a:ea typeface="Times New Roman"/>
                          <a:cs typeface="Times New Roman"/>
                        </a:rPr>
                        <a:t>–– </a:t>
                      </a:r>
                      <a:r>
                        <a:rPr lang="be-BY" sz="1400" b="1" i="1" dirty="0" smtClean="0">
                          <a:latin typeface="Times New Roman"/>
                          <a:ea typeface="Times New Roman"/>
                          <a:cs typeface="Times New Roman"/>
                        </a:rPr>
                        <a:t>карацей кажучы</a:t>
                      </a:r>
                      <a:r>
                        <a:rPr lang="be-BY" sz="1400" dirty="0" smtClean="0">
                          <a:latin typeface="Times New Roman"/>
                          <a:ea typeface="Times New Roman"/>
                          <a:cs typeface="Times New Roman"/>
                        </a:rPr>
                        <a:t>, </a:t>
                      </a:r>
                      <a:r>
                        <a:rPr lang="be-BY" sz="1400" b="1" i="1" dirty="0" smtClean="0">
                          <a:latin typeface="Times New Roman"/>
                          <a:ea typeface="Times New Roman"/>
                          <a:cs typeface="Times New Roman"/>
                        </a:rPr>
                        <a:t>усё</a:t>
                      </a:r>
                      <a:r>
                        <a:rPr lang="be-BY" sz="1400" i="1" dirty="0" smtClean="0">
                          <a:latin typeface="Times New Roman"/>
                          <a:ea typeface="Times New Roman"/>
                          <a:cs typeface="Times New Roman"/>
                        </a:rPr>
                        <a:t> </a:t>
                      </a:r>
                      <a:r>
                        <a:rPr lang="be-BY" sz="1400" i="1" dirty="0">
                          <a:latin typeface="Times New Roman"/>
                          <a:ea typeface="Times New Roman"/>
                          <a:cs typeface="Times New Roman"/>
                        </a:rPr>
                        <a:t>наваколле.</a:t>
                      </a:r>
                      <a:r>
                        <a:rPr lang="be-BY" sz="1400" dirty="0">
                          <a:latin typeface="Times New Roman"/>
                          <a:ea typeface="Times New Roman"/>
                          <a:cs typeface="Times New Roman"/>
                        </a:rPr>
                        <a:t> </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14290"/>
            <a:ext cx="8534400" cy="1214446"/>
          </a:xfrm>
        </p:spPr>
        <p:txBody>
          <a:bodyPr>
            <a:noAutofit/>
          </a:bodyPr>
          <a:lstStyle/>
          <a:p>
            <a:r>
              <a:rPr lang="ru-RU" sz="1600" b="1" dirty="0" smtClean="0"/>
              <a:t/>
            </a:r>
            <a:br>
              <a:rPr lang="ru-RU" sz="1600" b="1" dirty="0" smtClean="0"/>
            </a:br>
            <a:r>
              <a:rPr lang="ru-RU" sz="1600" b="1" dirty="0" smtClean="0"/>
              <a:t/>
            </a:r>
            <a:br>
              <a:rPr lang="ru-RU" sz="1600" b="1" dirty="0" smtClean="0"/>
            </a:br>
            <a:r>
              <a:rPr lang="ru-RU" sz="1600" b="1" dirty="0" smtClean="0">
                <a:solidFill>
                  <a:srgbClr val="00B050"/>
                </a:solidFill>
              </a:rPr>
              <a:t>3. З</a:t>
            </a:r>
            <a:r>
              <a:rPr lang="be-BY" sz="1600" b="1" dirty="0" smtClean="0">
                <a:solidFill>
                  <a:srgbClr val="00B050"/>
                </a:solidFill>
              </a:rPr>
              <a:t>НАКІ ПРЫПЫНКУ ПРЫ ЗВАРОТКУ</a:t>
            </a:r>
            <a:r>
              <a:rPr lang="ru-RU" sz="1600" b="1" dirty="0" smtClean="0">
                <a:solidFill>
                  <a:srgbClr val="00B050"/>
                </a:solidFill>
              </a:rPr>
              <a:t/>
            </a:r>
            <a:br>
              <a:rPr lang="ru-RU" sz="1600" b="1" dirty="0" smtClean="0">
                <a:solidFill>
                  <a:srgbClr val="00B050"/>
                </a:solidFill>
              </a:rPr>
            </a:br>
            <a:r>
              <a:rPr lang="be-BY" sz="1600" b="1" dirty="0" smtClean="0">
                <a:solidFill>
                  <a:srgbClr val="00B050"/>
                </a:solidFill>
              </a:rPr>
              <a:t>Зваротак (далей – ЗВ, зв) </a:t>
            </a:r>
            <a:r>
              <a:rPr lang="be-BY" sz="1600" b="1" i="1" dirty="0" smtClean="0">
                <a:solidFill>
                  <a:srgbClr val="00B050"/>
                </a:solidFill>
                <a:latin typeface="Times New Roman"/>
                <a:ea typeface="Times New Roman"/>
                <a:cs typeface="Times New Roman"/>
              </a:rPr>
              <a:t>––</a:t>
            </a:r>
            <a:r>
              <a:rPr lang="be-BY" sz="1600" b="1" dirty="0" smtClean="0">
                <a:solidFill>
                  <a:srgbClr val="00B050"/>
                </a:solidFill>
              </a:rPr>
              <a:t> гэта слова ці спалучэнне слоў, </a:t>
            </a:r>
            <a:br>
              <a:rPr lang="be-BY" sz="1600" b="1" dirty="0" smtClean="0">
                <a:solidFill>
                  <a:srgbClr val="00B050"/>
                </a:solidFill>
              </a:rPr>
            </a:br>
            <a:r>
              <a:rPr lang="be-BY" sz="1600" b="1" dirty="0" smtClean="0">
                <a:solidFill>
                  <a:srgbClr val="00B050"/>
                </a:solidFill>
              </a:rPr>
              <a:t>што называюць асобу ці прадмет, да якіх звяртаюцца з прамовай.</a:t>
            </a:r>
            <a:r>
              <a:rPr lang="ru-RU" sz="1600" b="1" dirty="0" smtClean="0">
                <a:solidFill>
                  <a:srgbClr val="00B050"/>
                </a:solidFill>
              </a:rPr>
              <a:t/>
            </a:r>
            <a:br>
              <a:rPr lang="ru-RU" sz="1600" b="1" dirty="0" smtClean="0">
                <a:solidFill>
                  <a:srgbClr val="00B050"/>
                </a:solidFill>
              </a:rPr>
            </a:br>
            <a:endParaRPr lang="ru-RU" sz="1600" b="1" dirty="0">
              <a:solidFill>
                <a:srgbClr val="00B050"/>
              </a:solidFill>
            </a:endParaRPr>
          </a:p>
        </p:txBody>
      </p:sp>
      <p:graphicFrame>
        <p:nvGraphicFramePr>
          <p:cNvPr id="4" name="Таблица 3"/>
          <p:cNvGraphicFramePr>
            <a:graphicFrameLocks noGrp="1"/>
          </p:cNvGraphicFramePr>
          <p:nvPr/>
        </p:nvGraphicFramePr>
        <p:xfrm>
          <a:off x="214282" y="1357297"/>
          <a:ext cx="8786874" cy="4480560"/>
        </p:xfrm>
        <a:graphic>
          <a:graphicData uri="http://schemas.openxmlformats.org/drawingml/2006/table">
            <a:tbl>
              <a:tblPr/>
              <a:tblGrid>
                <a:gridCol w="1000132"/>
                <a:gridCol w="3214710"/>
                <a:gridCol w="4572032"/>
              </a:tblGrid>
              <a:tr h="270217">
                <a:tc>
                  <a:txBody>
                    <a:bodyPr/>
                    <a:lstStyle/>
                    <a:p>
                      <a:pPr algn="ctr">
                        <a:spcAft>
                          <a:spcPts val="0"/>
                        </a:spcAft>
                      </a:pPr>
                      <a:r>
                        <a:rPr lang="ru-RU" sz="1400" i="1" dirty="0" err="1">
                          <a:solidFill>
                            <a:schemeClr val="bg1"/>
                          </a:solidFill>
                          <a:latin typeface="Times New Roman"/>
                          <a:ea typeface="Times New Roman"/>
                        </a:rPr>
                        <a:t>Графічн</a:t>
                      </a:r>
                      <a:r>
                        <a:rPr lang="be-BY" sz="1400" i="1" dirty="0">
                          <a:solidFill>
                            <a:schemeClr val="bg1"/>
                          </a:solidFill>
                          <a:latin typeface="Times New Roman"/>
                          <a:ea typeface="Times New Roman"/>
                        </a:rPr>
                        <a:t>ыя</a:t>
                      </a:r>
                      <a:endParaRPr lang="ru-RU" sz="1400" i="1" dirty="0">
                        <a:solidFill>
                          <a:schemeClr val="bg1"/>
                        </a:solidFill>
                        <a:latin typeface="Times New Roman"/>
                        <a:ea typeface="Times New Roman"/>
                      </a:endParaRPr>
                    </a:p>
                    <a:p>
                      <a:pPr algn="ctr">
                        <a:spcAft>
                          <a:spcPts val="0"/>
                        </a:spcAft>
                      </a:pPr>
                      <a:r>
                        <a:rPr lang="be-BY" sz="1400" i="1" dirty="0">
                          <a:solidFill>
                            <a:schemeClr val="bg1"/>
                          </a:solidFill>
                          <a:latin typeface="Times New Roman"/>
                          <a:ea typeface="Times New Roman"/>
                        </a:rPr>
                        <a:t> с</a:t>
                      </a:r>
                      <a:r>
                        <a:rPr lang="ru-RU" sz="1400" i="1" dirty="0" err="1">
                          <a:solidFill>
                            <a:schemeClr val="bg1"/>
                          </a:solidFill>
                          <a:latin typeface="Times New Roman"/>
                          <a:ea typeface="Times New Roman"/>
                        </a:rPr>
                        <a:t>хем</a:t>
                      </a:r>
                      <a:r>
                        <a:rPr lang="be-BY" sz="1400" i="1" dirty="0">
                          <a:solidFill>
                            <a:schemeClr val="bg1"/>
                          </a:solidFill>
                          <a:latin typeface="Times New Roman"/>
                          <a:ea typeface="Times New Roman"/>
                        </a:rPr>
                        <a:t>ы</a:t>
                      </a:r>
                      <a:endParaRPr lang="ru-RU" sz="1400" i="1" dirty="0">
                        <a:solidFill>
                          <a:schemeClr val="bg1"/>
                        </a:solidFill>
                        <a:latin typeface="Times New Roman"/>
                        <a:ea typeface="Times New Roman"/>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ctr">
                        <a:spcAft>
                          <a:spcPts val="0"/>
                        </a:spcAft>
                      </a:pPr>
                      <a:r>
                        <a:rPr lang="ru-RU" sz="1400" i="1" dirty="0" err="1">
                          <a:solidFill>
                            <a:schemeClr val="bg1"/>
                          </a:solidFill>
                          <a:latin typeface="Times New Roman"/>
                          <a:ea typeface="Times New Roman"/>
                        </a:rPr>
                        <a:t>Умовы</a:t>
                      </a:r>
                      <a:endParaRPr lang="ru-RU" sz="1400" i="1" dirty="0">
                        <a:solidFill>
                          <a:schemeClr val="bg1"/>
                        </a:solidFill>
                        <a:latin typeface="Times New Roman"/>
                        <a:ea typeface="Times New Roman"/>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ctr">
                        <a:spcAft>
                          <a:spcPts val="0"/>
                        </a:spcAft>
                      </a:pPr>
                      <a:r>
                        <a:rPr lang="ru-RU" sz="1400" i="1" dirty="0" err="1">
                          <a:solidFill>
                            <a:schemeClr val="bg1"/>
                          </a:solidFill>
                          <a:latin typeface="Times New Roman"/>
                          <a:ea typeface="Times New Roman"/>
                        </a:rPr>
                        <a:t>Прыклады</a:t>
                      </a:r>
                      <a:endParaRPr lang="ru-RU" sz="1400" i="1" dirty="0">
                        <a:solidFill>
                          <a:schemeClr val="bg1"/>
                        </a:solidFill>
                        <a:latin typeface="Times New Roman"/>
                        <a:ea typeface="Times New Roman"/>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521132">
                <a:tc>
                  <a:txBody>
                    <a:bodyPr/>
                    <a:lstStyle/>
                    <a:p>
                      <a:pPr algn="just">
                        <a:spcAft>
                          <a:spcPts val="0"/>
                        </a:spcAft>
                      </a:pPr>
                      <a:r>
                        <a:rPr lang="ru-RU" sz="1400" dirty="0">
                          <a:solidFill>
                            <a:schemeClr val="bg1"/>
                          </a:solidFill>
                          <a:latin typeface="Times New Roman"/>
                          <a:ea typeface="Times New Roman"/>
                        </a:rPr>
                        <a:t>З</a:t>
                      </a:r>
                      <a:r>
                        <a:rPr lang="be-BY" sz="1400" dirty="0">
                          <a:solidFill>
                            <a:schemeClr val="bg1"/>
                          </a:solidFill>
                          <a:latin typeface="Times New Roman"/>
                          <a:ea typeface="Times New Roman"/>
                        </a:rPr>
                        <a:t>В</a:t>
                      </a:r>
                      <a:r>
                        <a:rPr lang="ru-RU" sz="1400" dirty="0">
                          <a:solidFill>
                            <a:schemeClr val="bg1"/>
                          </a:solidFill>
                          <a:latin typeface="Times New Roman"/>
                          <a:ea typeface="Times New Roman"/>
                        </a:rPr>
                        <a:t>! …</a:t>
                      </a: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342900" lvl="0" indent="-342900" algn="just">
                        <a:spcAft>
                          <a:spcPts val="0"/>
                        </a:spcAft>
                        <a:buFont typeface="Symbol"/>
                        <a:buNone/>
                        <a:tabLst>
                          <a:tab pos="160020" algn="l"/>
                        </a:tabLst>
                      </a:pPr>
                      <a:r>
                        <a:rPr lang="be-BY" sz="1400" dirty="0" smtClean="0">
                          <a:solidFill>
                            <a:schemeClr val="bg1"/>
                          </a:solidFill>
                          <a:latin typeface="Times New Roman"/>
                          <a:ea typeface="Times New Roman"/>
                        </a:rPr>
                        <a:t>*п</a:t>
                      </a:r>
                      <a:r>
                        <a:rPr lang="ru-RU" sz="1400" dirty="0" err="1">
                          <a:solidFill>
                            <a:schemeClr val="bg1"/>
                          </a:solidFill>
                          <a:latin typeface="Times New Roman"/>
                          <a:ea typeface="Times New Roman"/>
                        </a:rPr>
                        <a:t>ачатак</a:t>
                      </a:r>
                      <a:r>
                        <a:rPr lang="ru-RU" sz="1400" dirty="0">
                          <a:solidFill>
                            <a:schemeClr val="bg1"/>
                          </a:solidFill>
                          <a:latin typeface="Times New Roman"/>
                          <a:ea typeface="Times New Roman"/>
                        </a:rPr>
                        <a:t> сказа</a:t>
                      </a:r>
                      <a:r>
                        <a:rPr lang="be-BY" sz="1400" dirty="0">
                          <a:solidFill>
                            <a:schemeClr val="bg1"/>
                          </a:solidFill>
                          <a:latin typeface="Times New Roman"/>
                          <a:ea typeface="Times New Roman"/>
                        </a:rPr>
                        <a:t>;</a:t>
                      </a:r>
                      <a:endParaRPr lang="ru-RU" sz="1400" dirty="0">
                        <a:solidFill>
                          <a:schemeClr val="bg1"/>
                        </a:solidFill>
                        <a:latin typeface="Times New Roman"/>
                        <a:ea typeface="Times New Roman"/>
                      </a:endParaRPr>
                    </a:p>
                    <a:p>
                      <a:pPr marL="342900" lvl="0" indent="-342900" algn="just">
                        <a:spcAft>
                          <a:spcPts val="0"/>
                        </a:spcAft>
                        <a:buFont typeface="Symbol"/>
                        <a:buNone/>
                        <a:tabLst>
                          <a:tab pos="-68580" algn="l"/>
                          <a:tab pos="160020" algn="l"/>
                        </a:tabLst>
                      </a:pPr>
                      <a:r>
                        <a:rPr lang="be-BY" sz="1400" dirty="0" smtClean="0">
                          <a:solidFill>
                            <a:schemeClr val="bg1"/>
                          </a:solidFill>
                          <a:latin typeface="Times New Roman"/>
                          <a:ea typeface="Times New Roman"/>
                        </a:rPr>
                        <a:t>*у</a:t>
                      </a:r>
                      <a:r>
                        <a:rPr lang="ru-RU" sz="1400" dirty="0" err="1">
                          <a:solidFill>
                            <a:schemeClr val="bg1"/>
                          </a:solidFill>
                          <a:latin typeface="Times New Roman"/>
                          <a:ea typeface="Times New Roman"/>
                        </a:rPr>
                        <a:t>змоцненая</a:t>
                      </a:r>
                      <a:r>
                        <a:rPr lang="ru-RU" sz="1400" dirty="0">
                          <a:solidFill>
                            <a:schemeClr val="bg1"/>
                          </a:solidFill>
                          <a:latin typeface="Times New Roman"/>
                          <a:ea typeface="Times New Roman"/>
                        </a:rPr>
                        <a:t> </a:t>
                      </a:r>
                      <a:r>
                        <a:rPr lang="ru-RU" sz="1400" dirty="0" err="1" smtClean="0">
                          <a:solidFill>
                            <a:schemeClr val="bg1"/>
                          </a:solidFill>
                          <a:latin typeface="Times New Roman"/>
                          <a:ea typeface="Times New Roman"/>
                        </a:rPr>
                        <a:t>інтанацыя</a:t>
                      </a:r>
                      <a:endParaRPr lang="ru-RU" sz="1400" dirty="0">
                        <a:solidFill>
                          <a:schemeClr val="bg1"/>
                        </a:solidFill>
                        <a:latin typeface="Times New Roman"/>
                        <a:ea typeface="Times New Roman"/>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just">
                        <a:spcAft>
                          <a:spcPts val="0"/>
                        </a:spcAft>
                      </a:pPr>
                      <a:r>
                        <a:rPr lang="be-BY" sz="1400" b="1" i="1" dirty="0">
                          <a:solidFill>
                            <a:schemeClr val="bg1"/>
                          </a:solidFill>
                          <a:latin typeface="Times New Roman"/>
                          <a:ea typeface="Times New Roman"/>
                        </a:rPr>
                        <a:t>Бацькаўшчына!</a:t>
                      </a:r>
                      <a:r>
                        <a:rPr lang="be-BY" sz="1400" i="1" dirty="0">
                          <a:solidFill>
                            <a:schemeClr val="bg1"/>
                          </a:solidFill>
                          <a:latin typeface="Times New Roman"/>
                          <a:ea typeface="Times New Roman"/>
                        </a:rPr>
                        <a:t> Ніколі не здасца чэрствым твой хлеб і ніколі не будзе скупою твая рука.</a:t>
                      </a:r>
                      <a:endParaRPr lang="ru-RU" sz="1400" dirty="0">
                        <a:solidFill>
                          <a:schemeClr val="bg1"/>
                        </a:solidFill>
                        <a:latin typeface="Times New Roman"/>
                        <a:ea typeface="Times New Roman"/>
                      </a:endParaRPr>
                    </a:p>
                    <a:p>
                      <a:pPr algn="just">
                        <a:spcAft>
                          <a:spcPts val="0"/>
                        </a:spcAft>
                      </a:pPr>
                      <a:r>
                        <a:rPr lang="be-BY" sz="1400" b="1" i="1" dirty="0">
                          <a:solidFill>
                            <a:schemeClr val="bg1"/>
                          </a:solidFill>
                          <a:latin typeface="Times New Roman"/>
                          <a:ea typeface="Times New Roman"/>
                        </a:rPr>
                        <a:t>Беларусь!</a:t>
                      </a:r>
                      <a:r>
                        <a:rPr lang="be-BY" sz="1400" i="1" dirty="0">
                          <a:solidFill>
                            <a:schemeClr val="bg1"/>
                          </a:solidFill>
                          <a:latin typeface="Times New Roman"/>
                          <a:ea typeface="Times New Roman"/>
                        </a:rPr>
                        <a:t> Я заўсёды з табою.</a:t>
                      </a:r>
                      <a:endParaRPr lang="ru-RU" sz="1400" dirty="0">
                        <a:solidFill>
                          <a:schemeClr val="bg1"/>
                        </a:solidFill>
                        <a:latin typeface="Times New Roman"/>
                        <a:ea typeface="Times New Roman"/>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1004903">
                <a:tc>
                  <a:txBody>
                    <a:bodyPr/>
                    <a:lstStyle/>
                    <a:p>
                      <a:pPr algn="just">
                        <a:spcAft>
                          <a:spcPts val="0"/>
                        </a:spcAft>
                      </a:pPr>
                      <a:r>
                        <a:rPr lang="ru-RU" sz="1400" dirty="0">
                          <a:solidFill>
                            <a:schemeClr val="tx1"/>
                          </a:solidFill>
                          <a:latin typeface="Times New Roman"/>
                          <a:ea typeface="Times New Roman"/>
                        </a:rPr>
                        <a:t>З</a:t>
                      </a:r>
                      <a:r>
                        <a:rPr lang="be-BY" sz="1400" dirty="0">
                          <a:solidFill>
                            <a:schemeClr val="tx1"/>
                          </a:solidFill>
                          <a:latin typeface="Times New Roman"/>
                          <a:ea typeface="Times New Roman"/>
                        </a:rPr>
                        <a:t>В</a:t>
                      </a:r>
                      <a:r>
                        <a:rPr lang="ru-RU" sz="1400" dirty="0">
                          <a:solidFill>
                            <a:schemeClr val="tx1"/>
                          </a:solidFill>
                          <a:latin typeface="Times New Roman"/>
                          <a:ea typeface="Times New Roman"/>
                        </a:rPr>
                        <a:t>, …</a:t>
                      </a:r>
                    </a:p>
                    <a:p>
                      <a:pPr algn="just">
                        <a:spcAft>
                          <a:spcPts val="0"/>
                        </a:spcAft>
                      </a:pPr>
                      <a:r>
                        <a:rPr lang="ru-RU" sz="1400" dirty="0">
                          <a:solidFill>
                            <a:schemeClr val="tx1"/>
                          </a:solidFill>
                          <a:latin typeface="Times New Roman"/>
                          <a:ea typeface="Times New Roman"/>
                        </a:rPr>
                        <a:t>…, </a:t>
                      </a:r>
                      <a:r>
                        <a:rPr lang="ru-RU" sz="1400" dirty="0" err="1">
                          <a:solidFill>
                            <a:schemeClr val="tx1"/>
                          </a:solidFill>
                          <a:latin typeface="Times New Roman"/>
                          <a:ea typeface="Times New Roman"/>
                        </a:rPr>
                        <a:t>з</a:t>
                      </a:r>
                      <a:r>
                        <a:rPr lang="be-BY" sz="1400" dirty="0">
                          <a:solidFill>
                            <a:schemeClr val="tx1"/>
                          </a:solidFill>
                          <a:latin typeface="Times New Roman"/>
                          <a:ea typeface="Times New Roman"/>
                        </a:rPr>
                        <a:t>в</a:t>
                      </a:r>
                      <a:r>
                        <a:rPr lang="ru-RU" sz="1400" dirty="0">
                          <a:solidFill>
                            <a:schemeClr val="tx1"/>
                          </a:solidFill>
                          <a:latin typeface="Times New Roman"/>
                          <a:ea typeface="Times New Roman"/>
                        </a:rPr>
                        <a:t>, …</a:t>
                      </a:r>
                    </a:p>
                    <a:p>
                      <a:pPr algn="just">
                        <a:spcAft>
                          <a:spcPts val="0"/>
                        </a:spcAft>
                      </a:pPr>
                      <a:r>
                        <a:rPr lang="ru-RU" sz="1400" dirty="0">
                          <a:solidFill>
                            <a:schemeClr val="tx1"/>
                          </a:solidFill>
                          <a:latin typeface="Times New Roman"/>
                          <a:ea typeface="Times New Roman"/>
                        </a:rPr>
                        <a:t>…, </a:t>
                      </a:r>
                      <a:r>
                        <a:rPr lang="ru-RU" sz="1400" dirty="0" err="1">
                          <a:solidFill>
                            <a:schemeClr val="tx1"/>
                          </a:solidFill>
                          <a:latin typeface="Times New Roman"/>
                          <a:ea typeface="Times New Roman"/>
                        </a:rPr>
                        <a:t>з</a:t>
                      </a:r>
                      <a:r>
                        <a:rPr lang="be-BY" sz="1400" dirty="0">
                          <a:solidFill>
                            <a:schemeClr val="tx1"/>
                          </a:solidFill>
                          <a:latin typeface="Times New Roman"/>
                          <a:ea typeface="Times New Roman"/>
                        </a:rPr>
                        <a:t>в</a:t>
                      </a:r>
                      <a:r>
                        <a:rPr lang="ru-RU" sz="1400" dirty="0">
                          <a:solidFill>
                            <a:schemeClr val="tx1"/>
                          </a:solidFill>
                          <a:latin typeface="Times New Roman"/>
                          <a:ea typeface="Times New Roman"/>
                        </a:rPr>
                        <a:t>.</a:t>
                      </a: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c>
                  <a:txBody>
                    <a:bodyPr/>
                    <a:lstStyle/>
                    <a:p>
                      <a:pPr marL="342900" lvl="0" indent="-342900" algn="just">
                        <a:spcAft>
                          <a:spcPts val="0"/>
                        </a:spcAft>
                        <a:buFont typeface="Symbol"/>
                        <a:buNone/>
                        <a:tabLst>
                          <a:tab pos="160020" algn="l"/>
                        </a:tabLst>
                      </a:pPr>
                      <a:r>
                        <a:rPr lang="be-BY" sz="1400" dirty="0" smtClean="0">
                          <a:solidFill>
                            <a:schemeClr val="tx1"/>
                          </a:solidFill>
                          <a:latin typeface="Times New Roman"/>
                          <a:ea typeface="Times New Roman"/>
                        </a:rPr>
                        <a:t>*п</a:t>
                      </a:r>
                      <a:r>
                        <a:rPr lang="ru-RU" sz="1400" dirty="0" err="1">
                          <a:solidFill>
                            <a:schemeClr val="tx1"/>
                          </a:solidFill>
                          <a:latin typeface="Times New Roman"/>
                          <a:ea typeface="Times New Roman"/>
                        </a:rPr>
                        <a:t>ачатак</a:t>
                      </a:r>
                      <a:r>
                        <a:rPr lang="ru-RU" sz="1400" dirty="0">
                          <a:solidFill>
                            <a:schemeClr val="tx1"/>
                          </a:solidFill>
                          <a:latin typeface="Times New Roman"/>
                          <a:ea typeface="Times New Roman"/>
                        </a:rPr>
                        <a:t> сказа  </a:t>
                      </a:r>
                      <a:endParaRPr lang="ru-RU" sz="1400" dirty="0" smtClean="0">
                        <a:solidFill>
                          <a:schemeClr val="tx1"/>
                        </a:solidFill>
                        <a:latin typeface="Times New Roman"/>
                        <a:ea typeface="Times New Roman"/>
                      </a:endParaRPr>
                    </a:p>
                    <a:p>
                      <a:pPr marL="342900" lvl="0" indent="-342900" algn="just">
                        <a:spcAft>
                          <a:spcPts val="0"/>
                        </a:spcAft>
                        <a:buFont typeface="Symbol"/>
                        <a:buNone/>
                        <a:tabLst>
                          <a:tab pos="160020" algn="l"/>
                        </a:tabLst>
                      </a:pPr>
                      <a:r>
                        <a:rPr lang="ru-RU" sz="1400" dirty="0" smtClean="0">
                          <a:solidFill>
                            <a:schemeClr val="tx1"/>
                          </a:solidFill>
                          <a:latin typeface="Times New Roman"/>
                          <a:ea typeface="Times New Roman"/>
                        </a:rPr>
                        <a:t>(</a:t>
                      </a:r>
                      <a:r>
                        <a:rPr lang="ru-RU" sz="1400" dirty="0" err="1">
                          <a:solidFill>
                            <a:schemeClr val="tx1"/>
                          </a:solidFill>
                          <a:latin typeface="Times New Roman"/>
                          <a:ea typeface="Times New Roman"/>
                        </a:rPr>
                        <a:t>пры</a:t>
                      </a:r>
                      <a:r>
                        <a:rPr lang="ru-RU" sz="1400" dirty="0">
                          <a:solidFill>
                            <a:schemeClr val="tx1"/>
                          </a:solidFill>
                          <a:latin typeface="Times New Roman"/>
                          <a:ea typeface="Times New Roman"/>
                        </a:rPr>
                        <a:t> </a:t>
                      </a:r>
                      <a:r>
                        <a:rPr lang="ru-RU" sz="1400" dirty="0" err="1">
                          <a:solidFill>
                            <a:schemeClr val="tx1"/>
                          </a:solidFill>
                          <a:latin typeface="Times New Roman"/>
                          <a:ea typeface="Times New Roman"/>
                        </a:rPr>
                        <a:t>звычайнай</a:t>
                      </a:r>
                      <a:r>
                        <a:rPr lang="ru-RU" sz="1400" dirty="0">
                          <a:solidFill>
                            <a:schemeClr val="tx1"/>
                          </a:solidFill>
                          <a:latin typeface="Times New Roman"/>
                          <a:ea typeface="Times New Roman"/>
                        </a:rPr>
                        <a:t> </a:t>
                      </a:r>
                      <a:r>
                        <a:rPr lang="ru-RU" sz="1400" dirty="0" err="1" smtClean="0">
                          <a:solidFill>
                            <a:schemeClr val="tx1"/>
                          </a:solidFill>
                          <a:latin typeface="Times New Roman"/>
                          <a:ea typeface="Times New Roman"/>
                        </a:rPr>
                        <a:t>інтанацыі</a:t>
                      </a:r>
                      <a:r>
                        <a:rPr lang="ru-RU" sz="1400" dirty="0">
                          <a:solidFill>
                            <a:schemeClr val="tx1"/>
                          </a:solidFill>
                          <a:latin typeface="Times New Roman"/>
                          <a:ea typeface="Times New Roman"/>
                        </a:rPr>
                        <a:t>)</a:t>
                      </a:r>
                      <a:r>
                        <a:rPr lang="be-BY" sz="1400" dirty="0">
                          <a:solidFill>
                            <a:schemeClr val="tx1"/>
                          </a:solidFill>
                          <a:latin typeface="Times New Roman"/>
                          <a:ea typeface="Times New Roman"/>
                        </a:rPr>
                        <a:t>;</a:t>
                      </a:r>
                      <a:r>
                        <a:rPr lang="ru-RU" sz="1400" dirty="0">
                          <a:solidFill>
                            <a:schemeClr val="tx1"/>
                          </a:solidFill>
                          <a:latin typeface="Times New Roman"/>
                          <a:ea typeface="Times New Roman"/>
                        </a:rPr>
                        <a:t> </a:t>
                      </a:r>
                    </a:p>
                    <a:p>
                      <a:pPr marL="342900" lvl="0" indent="-342900" algn="just">
                        <a:spcAft>
                          <a:spcPts val="0"/>
                        </a:spcAft>
                        <a:buFont typeface="Symbol"/>
                        <a:buNone/>
                        <a:tabLst>
                          <a:tab pos="160020" algn="l"/>
                        </a:tabLst>
                      </a:pPr>
                      <a:r>
                        <a:rPr lang="be-BY" sz="1400" dirty="0" smtClean="0">
                          <a:solidFill>
                            <a:schemeClr val="tx1"/>
                          </a:solidFill>
                          <a:latin typeface="Times New Roman"/>
                          <a:ea typeface="Times New Roman"/>
                        </a:rPr>
                        <a:t>*с</a:t>
                      </a:r>
                      <a:r>
                        <a:rPr lang="ru-RU" sz="1400" dirty="0" err="1">
                          <a:solidFill>
                            <a:schemeClr val="tx1"/>
                          </a:solidFill>
                          <a:latin typeface="Times New Roman"/>
                          <a:ea typeface="Times New Roman"/>
                        </a:rPr>
                        <a:t>ярэдзіна</a:t>
                      </a:r>
                      <a:r>
                        <a:rPr lang="ru-RU" sz="1400" dirty="0">
                          <a:solidFill>
                            <a:schemeClr val="tx1"/>
                          </a:solidFill>
                          <a:latin typeface="Times New Roman"/>
                          <a:ea typeface="Times New Roman"/>
                        </a:rPr>
                        <a:t> сказа </a:t>
                      </a:r>
                      <a:endParaRPr lang="ru-RU" sz="1400" dirty="0" smtClean="0">
                        <a:solidFill>
                          <a:schemeClr val="tx1"/>
                        </a:solidFill>
                        <a:latin typeface="Times New Roman"/>
                        <a:ea typeface="Times New Roman"/>
                      </a:endParaRPr>
                    </a:p>
                    <a:p>
                      <a:pPr marL="342900" lvl="0" indent="-342900" algn="just">
                        <a:spcAft>
                          <a:spcPts val="0"/>
                        </a:spcAft>
                        <a:buFont typeface="Symbol"/>
                        <a:buNone/>
                        <a:tabLst>
                          <a:tab pos="160020" algn="l"/>
                        </a:tabLst>
                      </a:pPr>
                      <a:r>
                        <a:rPr lang="ru-RU" sz="1400" dirty="0" smtClean="0">
                          <a:solidFill>
                            <a:schemeClr val="tx1"/>
                          </a:solidFill>
                          <a:latin typeface="Times New Roman"/>
                          <a:ea typeface="Times New Roman"/>
                        </a:rPr>
                        <a:t>(</a:t>
                      </a:r>
                      <a:r>
                        <a:rPr lang="ru-RU" sz="1400" dirty="0" err="1">
                          <a:solidFill>
                            <a:schemeClr val="tx1"/>
                          </a:solidFill>
                          <a:latin typeface="Times New Roman"/>
                          <a:ea typeface="Times New Roman"/>
                        </a:rPr>
                        <a:t>выдзяляецца</a:t>
                      </a:r>
                      <a:r>
                        <a:rPr lang="ru-RU" sz="1400" dirty="0">
                          <a:solidFill>
                            <a:schemeClr val="tx1"/>
                          </a:solidFill>
                          <a:latin typeface="Times New Roman"/>
                          <a:ea typeface="Times New Roman"/>
                        </a:rPr>
                        <a:t> </a:t>
                      </a:r>
                      <a:r>
                        <a:rPr lang="ru-RU" sz="1400" dirty="0" err="1">
                          <a:solidFill>
                            <a:schemeClr val="tx1"/>
                          </a:solidFill>
                          <a:latin typeface="Times New Roman"/>
                          <a:ea typeface="Times New Roman"/>
                        </a:rPr>
                        <a:t>коскамі</a:t>
                      </a:r>
                      <a:r>
                        <a:rPr lang="ru-RU" sz="1400" dirty="0">
                          <a:solidFill>
                            <a:schemeClr val="tx1"/>
                          </a:solidFill>
                          <a:latin typeface="Times New Roman"/>
                          <a:ea typeface="Times New Roman"/>
                        </a:rPr>
                        <a:t> </a:t>
                      </a:r>
                      <a:r>
                        <a:rPr lang="ru-RU" sz="1400" dirty="0" err="1">
                          <a:solidFill>
                            <a:schemeClr val="tx1"/>
                          </a:solidFill>
                          <a:latin typeface="Times New Roman"/>
                          <a:ea typeface="Times New Roman"/>
                        </a:rPr>
                        <a:t>з</a:t>
                      </a:r>
                      <a:r>
                        <a:rPr lang="ru-RU" sz="1400" dirty="0">
                          <a:solidFill>
                            <a:schemeClr val="tx1"/>
                          </a:solidFill>
                          <a:latin typeface="Times New Roman"/>
                          <a:ea typeface="Times New Roman"/>
                        </a:rPr>
                        <a:t> </a:t>
                      </a:r>
                      <a:r>
                        <a:rPr lang="ru-RU" sz="1400" dirty="0" err="1">
                          <a:solidFill>
                            <a:schemeClr val="tx1"/>
                          </a:solidFill>
                          <a:latin typeface="Times New Roman"/>
                          <a:ea typeface="Times New Roman"/>
                        </a:rPr>
                        <a:t>абодвух</a:t>
                      </a:r>
                      <a:r>
                        <a:rPr lang="ru-RU" sz="1400" dirty="0">
                          <a:solidFill>
                            <a:schemeClr val="tx1"/>
                          </a:solidFill>
                          <a:latin typeface="Times New Roman"/>
                          <a:ea typeface="Times New Roman"/>
                        </a:rPr>
                        <a:t> </a:t>
                      </a:r>
                      <a:r>
                        <a:rPr lang="ru-RU" sz="1400" dirty="0" err="1">
                          <a:solidFill>
                            <a:schemeClr val="tx1"/>
                          </a:solidFill>
                          <a:latin typeface="Times New Roman"/>
                          <a:ea typeface="Times New Roman"/>
                        </a:rPr>
                        <a:t>бакоў</a:t>
                      </a:r>
                      <a:r>
                        <a:rPr lang="ru-RU" sz="1400" dirty="0">
                          <a:solidFill>
                            <a:schemeClr val="tx1"/>
                          </a:solidFill>
                          <a:latin typeface="Times New Roman"/>
                          <a:ea typeface="Times New Roman"/>
                        </a:rPr>
                        <a:t>)</a:t>
                      </a:r>
                      <a:r>
                        <a:rPr lang="be-BY" sz="1400" dirty="0">
                          <a:solidFill>
                            <a:schemeClr val="tx1"/>
                          </a:solidFill>
                          <a:latin typeface="Times New Roman"/>
                          <a:ea typeface="Times New Roman"/>
                        </a:rPr>
                        <a:t>;</a:t>
                      </a:r>
                      <a:endParaRPr lang="ru-RU" sz="1400" dirty="0">
                        <a:solidFill>
                          <a:schemeClr val="tx1"/>
                        </a:solidFill>
                        <a:latin typeface="Times New Roman"/>
                        <a:ea typeface="Times New Roman"/>
                      </a:endParaRPr>
                    </a:p>
                    <a:p>
                      <a:pPr marL="342900" lvl="0" indent="-342900" algn="just">
                        <a:spcAft>
                          <a:spcPts val="0"/>
                        </a:spcAft>
                        <a:buFont typeface="Symbol"/>
                        <a:buNone/>
                        <a:tabLst>
                          <a:tab pos="160020" algn="l"/>
                        </a:tabLst>
                      </a:pPr>
                      <a:r>
                        <a:rPr lang="be-BY" sz="1400" dirty="0" smtClean="0">
                          <a:solidFill>
                            <a:schemeClr val="tx1"/>
                          </a:solidFill>
                          <a:latin typeface="Times New Roman"/>
                          <a:ea typeface="Times New Roman"/>
                        </a:rPr>
                        <a:t>*к</a:t>
                      </a:r>
                      <a:r>
                        <a:rPr lang="ru-RU" sz="1400" dirty="0" err="1">
                          <a:solidFill>
                            <a:schemeClr val="tx1"/>
                          </a:solidFill>
                          <a:latin typeface="Times New Roman"/>
                          <a:ea typeface="Times New Roman"/>
                        </a:rPr>
                        <a:t>анец</a:t>
                      </a:r>
                      <a:r>
                        <a:rPr lang="ru-RU" sz="1400" dirty="0">
                          <a:solidFill>
                            <a:schemeClr val="tx1"/>
                          </a:solidFill>
                          <a:latin typeface="Times New Roman"/>
                          <a:ea typeface="Times New Roman"/>
                        </a:rPr>
                        <a:t> сказа</a:t>
                      </a: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c>
                  <a:txBody>
                    <a:bodyPr/>
                    <a:lstStyle/>
                    <a:p>
                      <a:pPr algn="just">
                        <a:spcAft>
                          <a:spcPts val="0"/>
                        </a:spcAft>
                      </a:pPr>
                      <a:r>
                        <a:rPr lang="be-BY" sz="1400" b="1" i="1" dirty="0">
                          <a:solidFill>
                            <a:schemeClr val="tx1"/>
                          </a:solidFill>
                          <a:latin typeface="Times New Roman"/>
                          <a:ea typeface="Times New Roman"/>
                        </a:rPr>
                        <a:t>Наш сінявокі край</a:t>
                      </a:r>
                      <a:r>
                        <a:rPr lang="be-BY" sz="1400" i="1" dirty="0">
                          <a:solidFill>
                            <a:schemeClr val="tx1"/>
                          </a:solidFill>
                          <a:latin typeface="Times New Roman"/>
                          <a:ea typeface="Times New Roman"/>
                        </a:rPr>
                        <a:t>, у шчасці расцвітай. </a:t>
                      </a:r>
                      <a:endParaRPr lang="ru-RU" sz="1400" dirty="0">
                        <a:solidFill>
                          <a:schemeClr val="tx1"/>
                        </a:solidFill>
                        <a:latin typeface="Times New Roman"/>
                        <a:ea typeface="Times New Roman"/>
                      </a:endParaRPr>
                    </a:p>
                    <a:p>
                      <a:pPr algn="just">
                        <a:spcAft>
                          <a:spcPts val="0"/>
                        </a:spcAft>
                      </a:pPr>
                      <a:r>
                        <a:rPr lang="be-BY" sz="1400" i="1" dirty="0" smtClean="0">
                          <a:solidFill>
                            <a:schemeClr val="tx1"/>
                          </a:solidFill>
                          <a:latin typeface="Times New Roman"/>
                          <a:ea typeface="Times New Roman"/>
                        </a:rPr>
                        <a:t>Па </a:t>
                      </a:r>
                      <a:r>
                        <a:rPr lang="be-BY" sz="1400" i="1" dirty="0">
                          <a:solidFill>
                            <a:schemeClr val="tx1"/>
                          </a:solidFill>
                          <a:latin typeface="Times New Roman"/>
                          <a:ea typeface="Times New Roman"/>
                        </a:rPr>
                        <a:t>сцежках роднай Беларусі з табой я, </a:t>
                      </a:r>
                      <a:r>
                        <a:rPr lang="be-BY" sz="1400" b="1" i="1" dirty="0">
                          <a:solidFill>
                            <a:schemeClr val="tx1"/>
                          </a:solidFill>
                          <a:latin typeface="Times New Roman"/>
                          <a:ea typeface="Times New Roman"/>
                        </a:rPr>
                        <a:t>ночка</a:t>
                      </a:r>
                      <a:r>
                        <a:rPr lang="be-BY" sz="1400" i="1" dirty="0">
                          <a:solidFill>
                            <a:schemeClr val="tx1"/>
                          </a:solidFill>
                          <a:latin typeface="Times New Roman"/>
                          <a:ea typeface="Times New Roman"/>
                        </a:rPr>
                        <a:t>, паплыву. </a:t>
                      </a:r>
                      <a:endParaRPr lang="ru-RU" sz="1400" dirty="0">
                        <a:solidFill>
                          <a:schemeClr val="tx1"/>
                        </a:solidFill>
                        <a:latin typeface="Times New Roman"/>
                        <a:ea typeface="Times New Roman"/>
                      </a:endParaRPr>
                    </a:p>
                    <a:p>
                      <a:pPr algn="just">
                        <a:spcAft>
                          <a:spcPts val="0"/>
                        </a:spcAft>
                      </a:pPr>
                      <a:r>
                        <a:rPr lang="be-BY" sz="1400" i="1" dirty="0">
                          <a:solidFill>
                            <a:schemeClr val="tx1"/>
                          </a:solidFill>
                          <a:latin typeface="Times New Roman"/>
                          <a:ea typeface="Times New Roman"/>
                        </a:rPr>
                        <a:t>Я, </a:t>
                      </a:r>
                      <a:r>
                        <a:rPr lang="be-BY" sz="1400" b="1" i="1" dirty="0">
                          <a:solidFill>
                            <a:schemeClr val="tx1"/>
                          </a:solidFill>
                          <a:latin typeface="Times New Roman"/>
                          <a:ea typeface="Times New Roman"/>
                        </a:rPr>
                        <a:t>Радзіма</a:t>
                      </a:r>
                      <a:r>
                        <a:rPr lang="be-BY" sz="1400" i="1" dirty="0">
                          <a:solidFill>
                            <a:schemeClr val="tx1"/>
                          </a:solidFill>
                          <a:latin typeface="Times New Roman"/>
                          <a:ea typeface="Times New Roman"/>
                        </a:rPr>
                        <a:t>, шчыра веру, што ў цябе шчаслівы лёс. </a:t>
                      </a:r>
                      <a:endParaRPr lang="ru-RU" sz="1400" dirty="0">
                        <a:solidFill>
                          <a:schemeClr val="tx1"/>
                        </a:solidFill>
                        <a:latin typeface="Times New Roman"/>
                        <a:ea typeface="Times New Roman"/>
                      </a:endParaRPr>
                    </a:p>
                    <a:p>
                      <a:pPr algn="just">
                        <a:spcAft>
                          <a:spcPts val="0"/>
                        </a:spcAft>
                      </a:pPr>
                      <a:r>
                        <a:rPr lang="be-BY" sz="1400" i="1" dirty="0">
                          <a:solidFill>
                            <a:schemeClr val="tx1"/>
                          </a:solidFill>
                          <a:latin typeface="Times New Roman"/>
                          <a:ea typeface="Times New Roman"/>
                        </a:rPr>
                        <a:t>Над ракою быстрай не шумі, </a:t>
                      </a:r>
                      <a:r>
                        <a:rPr lang="be-BY" sz="1400" b="1" i="1" dirty="0">
                          <a:solidFill>
                            <a:schemeClr val="tx1"/>
                          </a:solidFill>
                          <a:latin typeface="Times New Roman"/>
                          <a:ea typeface="Times New Roman"/>
                        </a:rPr>
                        <a:t>чарот</a:t>
                      </a:r>
                      <a:r>
                        <a:rPr lang="be-BY" sz="1400" i="1" dirty="0">
                          <a:solidFill>
                            <a:schemeClr val="tx1"/>
                          </a:solidFill>
                          <a:latin typeface="Times New Roman"/>
                          <a:ea typeface="Times New Roman"/>
                        </a:rPr>
                        <a:t>.</a:t>
                      </a:r>
                      <a:endParaRPr lang="ru-RU" sz="1400" dirty="0">
                        <a:solidFill>
                          <a:schemeClr val="tx1"/>
                        </a:solidFill>
                        <a:latin typeface="Times New Roman"/>
                        <a:ea typeface="Times New Roman"/>
                      </a:endParaRPr>
                    </a:p>
                    <a:p>
                      <a:pPr algn="just">
                        <a:spcAft>
                          <a:spcPts val="0"/>
                        </a:spcAft>
                      </a:pPr>
                      <a:r>
                        <a:rPr lang="be-BY" sz="1400" i="1" dirty="0">
                          <a:solidFill>
                            <a:schemeClr val="tx1"/>
                          </a:solidFill>
                          <a:latin typeface="Times New Roman"/>
                          <a:ea typeface="Times New Roman"/>
                        </a:rPr>
                        <a:t> </a:t>
                      </a:r>
                      <a:endParaRPr lang="ru-RU" sz="1400" dirty="0">
                        <a:solidFill>
                          <a:schemeClr val="tx1"/>
                        </a:solidFill>
                        <a:latin typeface="Times New Roman"/>
                        <a:ea typeface="Times New Roman"/>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r>
              <a:tr h="965059">
                <a:tc>
                  <a:txBody>
                    <a:bodyPr/>
                    <a:lstStyle/>
                    <a:p>
                      <a:pPr algn="just">
                        <a:spcAft>
                          <a:spcPts val="0"/>
                        </a:spcAft>
                      </a:pPr>
                      <a:r>
                        <a:rPr lang="be-BY" sz="1400" dirty="0">
                          <a:solidFill>
                            <a:schemeClr val="bg1"/>
                          </a:solidFill>
                          <a:latin typeface="Times New Roman"/>
                          <a:ea typeface="Times New Roman"/>
                        </a:rPr>
                        <a:t>Зв ~~~,…</a:t>
                      </a:r>
                      <a:endParaRPr lang="ru-RU" sz="1400" dirty="0">
                        <a:solidFill>
                          <a:schemeClr val="bg1"/>
                        </a:solidFill>
                        <a:latin typeface="Times New Roman"/>
                        <a:ea typeface="Times New Roman"/>
                      </a:endParaRPr>
                    </a:p>
                    <a:p>
                      <a:pPr algn="just">
                        <a:spcAft>
                          <a:spcPts val="0"/>
                        </a:spcAft>
                      </a:pPr>
                      <a:r>
                        <a:rPr lang="be-BY" sz="1400" dirty="0">
                          <a:solidFill>
                            <a:schemeClr val="bg1"/>
                          </a:solidFill>
                          <a:latin typeface="Times New Roman"/>
                          <a:ea typeface="Times New Roman"/>
                        </a:rPr>
                        <a:t>…,зв ~~~,…</a:t>
                      </a:r>
                      <a:endParaRPr lang="ru-RU" sz="1400" dirty="0">
                        <a:solidFill>
                          <a:schemeClr val="bg1"/>
                        </a:solidFill>
                        <a:latin typeface="Times New Roman"/>
                        <a:ea typeface="Times New Roman"/>
                      </a:endParaRPr>
                    </a:p>
                    <a:p>
                      <a:pPr algn="just">
                        <a:spcAft>
                          <a:spcPts val="0"/>
                        </a:spcAft>
                      </a:pPr>
                      <a:r>
                        <a:rPr lang="be-BY" sz="1400" dirty="0">
                          <a:solidFill>
                            <a:schemeClr val="bg1"/>
                          </a:solidFill>
                          <a:latin typeface="Times New Roman"/>
                          <a:ea typeface="Times New Roman"/>
                        </a:rPr>
                        <a:t>…,~~~ зв.</a:t>
                      </a:r>
                      <a:endParaRPr lang="ru-RU" sz="1400" dirty="0">
                        <a:solidFill>
                          <a:schemeClr val="bg1"/>
                        </a:solidFill>
                        <a:latin typeface="Times New Roman"/>
                        <a:ea typeface="Times New Roman"/>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342900" lvl="0" indent="-342900" algn="just">
                        <a:spcAft>
                          <a:spcPts val="0"/>
                        </a:spcAft>
                        <a:buFont typeface="Symbol"/>
                        <a:buNone/>
                        <a:tabLst>
                          <a:tab pos="160020" algn="l"/>
                        </a:tabLst>
                      </a:pPr>
                      <a:r>
                        <a:rPr lang="be-BY" sz="1400" dirty="0" smtClean="0">
                          <a:solidFill>
                            <a:schemeClr val="bg1"/>
                          </a:solidFill>
                          <a:latin typeface="Times New Roman"/>
                          <a:ea typeface="Times New Roman"/>
                        </a:rPr>
                        <a:t>*развіты зваротак </a:t>
                      </a:r>
                    </a:p>
                    <a:p>
                      <a:pPr marL="342900" lvl="0" indent="-342900" algn="just">
                        <a:spcAft>
                          <a:spcPts val="0"/>
                        </a:spcAft>
                        <a:buFont typeface="Symbol"/>
                        <a:buNone/>
                        <a:tabLst>
                          <a:tab pos="160020" algn="l"/>
                        </a:tabLst>
                      </a:pPr>
                      <a:r>
                        <a:rPr lang="be-BY" sz="1400" dirty="0" smtClean="0">
                          <a:solidFill>
                            <a:schemeClr val="bg1"/>
                          </a:solidFill>
                          <a:latin typeface="Times New Roman"/>
                          <a:ea typeface="Times New Roman"/>
                        </a:rPr>
                        <a:t>(</a:t>
                      </a:r>
                      <a:r>
                        <a:rPr lang="be-BY" sz="1400" dirty="0">
                          <a:solidFill>
                            <a:schemeClr val="bg1"/>
                          </a:solidFill>
                          <a:latin typeface="Times New Roman"/>
                          <a:ea typeface="Times New Roman"/>
                        </a:rPr>
                        <a:t>з пасняльнымі словамі</a:t>
                      </a:r>
                      <a:r>
                        <a:rPr lang="be-BY" sz="1400" dirty="0" smtClean="0">
                          <a:solidFill>
                            <a:schemeClr val="bg1"/>
                          </a:solidFill>
                          <a:latin typeface="Times New Roman"/>
                          <a:ea typeface="Times New Roman"/>
                        </a:rPr>
                        <a:t>)</a:t>
                      </a:r>
                    </a:p>
                    <a:p>
                      <a:pPr marL="342900" lvl="0" indent="-342900" algn="just">
                        <a:spcAft>
                          <a:spcPts val="0"/>
                        </a:spcAft>
                        <a:buFont typeface="Symbol"/>
                        <a:buNone/>
                        <a:tabLst>
                          <a:tab pos="160020" algn="l"/>
                        </a:tabLst>
                      </a:pPr>
                      <a:endParaRPr lang="ru-RU" sz="1400" dirty="0">
                        <a:solidFill>
                          <a:schemeClr val="bg1"/>
                        </a:solidFill>
                        <a:latin typeface="Times New Roman"/>
                        <a:ea typeface="Times New Roman"/>
                      </a:endParaRPr>
                    </a:p>
                    <a:p>
                      <a:pPr algn="just">
                        <a:spcAft>
                          <a:spcPts val="0"/>
                        </a:spcAft>
                      </a:pPr>
                      <a:r>
                        <a:rPr lang="en-US" sz="1400" b="1" dirty="0">
                          <a:solidFill>
                            <a:schemeClr val="bg1"/>
                          </a:solidFill>
                          <a:latin typeface="Times New Roman"/>
                          <a:ea typeface="Times New Roman"/>
                        </a:rPr>
                        <a:t>P</a:t>
                      </a:r>
                      <a:r>
                        <a:rPr lang="be-BY" sz="1400" b="1" dirty="0">
                          <a:solidFill>
                            <a:schemeClr val="bg1"/>
                          </a:solidFill>
                          <a:latin typeface="Times New Roman"/>
                          <a:ea typeface="Times New Roman"/>
                        </a:rPr>
                        <a:t>. </a:t>
                      </a:r>
                      <a:r>
                        <a:rPr lang="en-US" sz="1400" b="1" dirty="0">
                          <a:solidFill>
                            <a:schemeClr val="bg1"/>
                          </a:solidFill>
                          <a:latin typeface="Times New Roman"/>
                          <a:ea typeface="Times New Roman"/>
                        </a:rPr>
                        <a:t>S</a:t>
                      </a:r>
                      <a:r>
                        <a:rPr lang="be-BY" sz="1400" b="1" dirty="0">
                          <a:solidFill>
                            <a:schemeClr val="bg1"/>
                          </a:solidFill>
                          <a:latin typeface="Times New Roman"/>
                          <a:ea typeface="Times New Roman"/>
                        </a:rPr>
                        <a:t>. </a:t>
                      </a:r>
                      <a:r>
                        <a:rPr lang="be-BY" sz="1400" dirty="0">
                          <a:solidFill>
                            <a:schemeClr val="bg1"/>
                          </a:solidFill>
                          <a:latin typeface="Times New Roman"/>
                          <a:ea typeface="Times New Roman"/>
                        </a:rPr>
                        <a:t>Умовы выдзялення такіх звароткаў тыя ж, што і ў папярэднім тэзісе</a:t>
                      </a:r>
                      <a:endParaRPr lang="ru-RU" sz="1400" dirty="0">
                        <a:solidFill>
                          <a:schemeClr val="bg1"/>
                        </a:solidFill>
                        <a:latin typeface="Times New Roman"/>
                        <a:ea typeface="Times New Roman"/>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just">
                        <a:spcAft>
                          <a:spcPts val="0"/>
                        </a:spcAft>
                      </a:pPr>
                      <a:r>
                        <a:rPr lang="be-BY" sz="1400" b="1" i="1" dirty="0">
                          <a:solidFill>
                            <a:schemeClr val="bg1"/>
                          </a:solidFill>
                          <a:latin typeface="Times New Roman"/>
                          <a:ea typeface="Times New Roman"/>
                        </a:rPr>
                        <a:t>Любоў мая вялікая, святая</a:t>
                      </a:r>
                      <a:r>
                        <a:rPr lang="be-BY" sz="1400" i="1" dirty="0">
                          <a:solidFill>
                            <a:schemeClr val="bg1"/>
                          </a:solidFill>
                          <a:latin typeface="Times New Roman"/>
                          <a:ea typeface="Times New Roman"/>
                        </a:rPr>
                        <a:t>, якой няма ні межаў, ні канца</a:t>
                      </a:r>
                      <a:r>
                        <a:rPr lang="be-BY" sz="1400" dirty="0">
                          <a:solidFill>
                            <a:schemeClr val="bg1"/>
                          </a:solidFill>
                          <a:latin typeface="Times New Roman"/>
                          <a:ea typeface="Times New Roman"/>
                        </a:rPr>
                        <a:t>. </a:t>
                      </a:r>
                      <a:endParaRPr lang="ru-RU" sz="1400" dirty="0">
                        <a:solidFill>
                          <a:schemeClr val="bg1"/>
                        </a:solidFill>
                        <a:latin typeface="Times New Roman"/>
                        <a:ea typeface="Times New Roman"/>
                      </a:endParaRPr>
                    </a:p>
                    <a:p>
                      <a:pPr algn="just">
                        <a:spcAft>
                          <a:spcPts val="0"/>
                        </a:spcAft>
                      </a:pPr>
                      <a:r>
                        <a:rPr lang="be-BY" sz="1400" i="1" dirty="0">
                          <a:solidFill>
                            <a:schemeClr val="bg1"/>
                          </a:solidFill>
                          <a:latin typeface="Times New Roman"/>
                          <a:ea typeface="Times New Roman"/>
                        </a:rPr>
                        <a:t>Не шуміце, </a:t>
                      </a:r>
                      <a:r>
                        <a:rPr lang="be-BY" sz="1400" b="1" i="1" dirty="0">
                          <a:solidFill>
                            <a:schemeClr val="bg1"/>
                          </a:solidFill>
                          <a:latin typeface="Times New Roman"/>
                          <a:ea typeface="Times New Roman"/>
                        </a:rPr>
                        <a:t>клёны маладыя</a:t>
                      </a:r>
                      <a:r>
                        <a:rPr lang="be-BY" sz="1400" i="1" dirty="0">
                          <a:solidFill>
                            <a:schemeClr val="bg1"/>
                          </a:solidFill>
                          <a:latin typeface="Times New Roman"/>
                          <a:ea typeface="Times New Roman"/>
                        </a:rPr>
                        <a:t>, у цяністым парку над ракой.</a:t>
                      </a:r>
                      <a:r>
                        <a:rPr lang="be-BY" sz="1400" dirty="0">
                          <a:solidFill>
                            <a:schemeClr val="bg1"/>
                          </a:solidFill>
                          <a:latin typeface="Times New Roman"/>
                          <a:ea typeface="Times New Roman"/>
                        </a:rPr>
                        <a:t> </a:t>
                      </a:r>
                      <a:endParaRPr lang="ru-RU" sz="1400" dirty="0">
                        <a:solidFill>
                          <a:schemeClr val="bg1"/>
                        </a:solidFill>
                        <a:latin typeface="Times New Roman"/>
                        <a:ea typeface="Times New Roman"/>
                      </a:endParaRPr>
                    </a:p>
                    <a:p>
                      <a:pPr algn="just">
                        <a:spcAft>
                          <a:spcPts val="0"/>
                        </a:spcAft>
                      </a:pPr>
                      <a:r>
                        <a:rPr lang="be-BY" sz="1400" i="1" dirty="0">
                          <a:solidFill>
                            <a:schemeClr val="bg1"/>
                          </a:solidFill>
                          <a:latin typeface="Times New Roman"/>
                          <a:ea typeface="Times New Roman"/>
                        </a:rPr>
                        <a:t>Дык служыце людзям, </a:t>
                      </a:r>
                      <a:r>
                        <a:rPr lang="be-BY" sz="1400" b="1" i="1" dirty="0">
                          <a:solidFill>
                            <a:schemeClr val="bg1"/>
                          </a:solidFill>
                          <a:latin typeface="Times New Roman"/>
                          <a:ea typeface="Times New Roman"/>
                        </a:rPr>
                        <a:t>родныя бары</a:t>
                      </a:r>
                      <a:r>
                        <a:rPr lang="be-BY" sz="1400" dirty="0">
                          <a:solidFill>
                            <a:schemeClr val="bg1"/>
                          </a:solidFill>
                          <a:latin typeface="Times New Roman"/>
                          <a:ea typeface="Times New Roman"/>
                        </a:rPr>
                        <a:t>. </a:t>
                      </a:r>
                      <a:r>
                        <a:rPr lang="be-BY" sz="1400" dirty="0" smtClean="0">
                          <a:solidFill>
                            <a:schemeClr val="bg1"/>
                          </a:solidFill>
                          <a:latin typeface="Times New Roman"/>
                          <a:ea typeface="Times New Roman"/>
                        </a:rPr>
                        <a:t> </a:t>
                      </a:r>
                      <a:endParaRPr lang="ru-RU" sz="1400" dirty="0">
                        <a:solidFill>
                          <a:schemeClr val="bg1"/>
                        </a:solidFill>
                        <a:latin typeface="Times New Roman"/>
                        <a:ea typeface="Times New Roman"/>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1080867">
                <a:tc gridSpan="3">
                  <a:txBody>
                    <a:bodyPr/>
                    <a:lstStyle/>
                    <a:p>
                      <a:pPr algn="just">
                        <a:spcAft>
                          <a:spcPts val="0"/>
                        </a:spcAft>
                      </a:pPr>
                      <a:r>
                        <a:rPr lang="be-BY" sz="1400" b="1" i="1" dirty="0">
                          <a:solidFill>
                            <a:schemeClr val="bg1"/>
                          </a:solidFill>
                          <a:latin typeface="Times New Roman"/>
                          <a:ea typeface="Times New Roman"/>
                        </a:rPr>
                        <a:t>Заўвагі!</a:t>
                      </a:r>
                      <a:r>
                        <a:rPr lang="be-BY" sz="1400" dirty="0">
                          <a:solidFill>
                            <a:schemeClr val="bg1"/>
                          </a:solidFill>
                          <a:latin typeface="Times New Roman"/>
                          <a:ea typeface="Times New Roman"/>
                        </a:rPr>
                        <a:t> </a:t>
                      </a:r>
                      <a:endParaRPr lang="ru-RU" sz="1400" dirty="0">
                        <a:solidFill>
                          <a:schemeClr val="bg1"/>
                        </a:solidFill>
                        <a:latin typeface="Times New Roman"/>
                        <a:ea typeface="Times New Roman"/>
                      </a:endParaRPr>
                    </a:p>
                    <a:p>
                      <a:pPr algn="just">
                        <a:spcAft>
                          <a:spcPts val="0"/>
                        </a:spcAft>
                      </a:pPr>
                      <a:r>
                        <a:rPr lang="be-BY" sz="1400" dirty="0" smtClean="0">
                          <a:solidFill>
                            <a:schemeClr val="bg1"/>
                          </a:solidFill>
                          <a:latin typeface="Times New Roman"/>
                          <a:ea typeface="Times New Roman"/>
                        </a:rPr>
                        <a:t>1. Займеннікі </a:t>
                      </a:r>
                      <a:r>
                        <a:rPr lang="ru-RU" sz="1400" b="1" i="1" dirty="0">
                          <a:solidFill>
                            <a:schemeClr val="bg1"/>
                          </a:solidFill>
                          <a:latin typeface="Times New Roman"/>
                          <a:ea typeface="Times New Roman"/>
                        </a:rPr>
                        <a:t>ты</a:t>
                      </a:r>
                      <a:r>
                        <a:rPr lang="ru-RU" sz="1400" dirty="0">
                          <a:solidFill>
                            <a:schemeClr val="bg1"/>
                          </a:solidFill>
                          <a:latin typeface="Times New Roman"/>
                          <a:ea typeface="Times New Roman"/>
                        </a:rPr>
                        <a:t> </a:t>
                      </a:r>
                      <a:r>
                        <a:rPr lang="be-BY" sz="1400" dirty="0">
                          <a:solidFill>
                            <a:schemeClr val="bg1"/>
                          </a:solidFill>
                          <a:latin typeface="Times New Roman"/>
                          <a:ea typeface="Times New Roman"/>
                        </a:rPr>
                        <a:t>і </a:t>
                      </a:r>
                      <a:r>
                        <a:rPr lang="ru-RU" sz="1400" b="1" i="1" dirty="0">
                          <a:solidFill>
                            <a:schemeClr val="bg1"/>
                          </a:solidFill>
                          <a:latin typeface="Times New Roman"/>
                          <a:ea typeface="Times New Roman"/>
                        </a:rPr>
                        <a:t>вы</a:t>
                      </a:r>
                      <a:r>
                        <a:rPr lang="ru-RU" sz="1400" dirty="0">
                          <a:solidFill>
                            <a:schemeClr val="bg1"/>
                          </a:solidFill>
                          <a:latin typeface="Times New Roman"/>
                          <a:ea typeface="Times New Roman"/>
                        </a:rPr>
                        <a:t> не </a:t>
                      </a:r>
                      <a:r>
                        <a:rPr lang="ru-RU" sz="1400" dirty="0" err="1">
                          <a:solidFill>
                            <a:schemeClr val="bg1"/>
                          </a:solidFill>
                          <a:latin typeface="Times New Roman"/>
                          <a:ea typeface="Times New Roman"/>
                        </a:rPr>
                        <a:t>ўваходзяць</a:t>
                      </a:r>
                      <a:r>
                        <a:rPr lang="ru-RU" sz="1400" dirty="0">
                          <a:solidFill>
                            <a:schemeClr val="bg1"/>
                          </a:solidFill>
                          <a:latin typeface="Times New Roman"/>
                          <a:ea typeface="Times New Roman"/>
                        </a:rPr>
                        <a:t> у склад </a:t>
                      </a:r>
                      <a:r>
                        <a:rPr lang="ru-RU" sz="1400" dirty="0" err="1">
                          <a:solidFill>
                            <a:schemeClr val="bg1"/>
                          </a:solidFill>
                          <a:latin typeface="Times New Roman"/>
                          <a:ea typeface="Times New Roman"/>
                        </a:rPr>
                        <a:t>зваротка</a:t>
                      </a:r>
                      <a:r>
                        <a:rPr lang="be-BY" sz="1400" dirty="0">
                          <a:solidFill>
                            <a:schemeClr val="bg1"/>
                          </a:solidFill>
                          <a:latin typeface="Times New Roman"/>
                          <a:ea typeface="Times New Roman"/>
                        </a:rPr>
                        <a:t>:</a:t>
                      </a:r>
                      <a:r>
                        <a:rPr lang="be-BY" sz="1400" i="1" dirty="0">
                          <a:solidFill>
                            <a:schemeClr val="bg1"/>
                          </a:solidFill>
                          <a:latin typeface="Times New Roman"/>
                          <a:ea typeface="Times New Roman"/>
                        </a:rPr>
                        <a:t> Зашумі ты, </a:t>
                      </a:r>
                      <a:r>
                        <a:rPr lang="be-BY" sz="1400" b="1" i="1" dirty="0">
                          <a:solidFill>
                            <a:schemeClr val="bg1"/>
                          </a:solidFill>
                          <a:latin typeface="Times New Roman"/>
                          <a:ea typeface="Times New Roman"/>
                        </a:rPr>
                        <a:t>лес</a:t>
                      </a:r>
                      <a:r>
                        <a:rPr lang="be-BY" sz="1400" i="1" dirty="0">
                          <a:solidFill>
                            <a:schemeClr val="bg1"/>
                          </a:solidFill>
                          <a:latin typeface="Times New Roman"/>
                          <a:ea typeface="Times New Roman"/>
                        </a:rPr>
                        <a:t>, па-веснавому. </a:t>
                      </a:r>
                      <a:endParaRPr lang="ru-RU" sz="1400" dirty="0">
                        <a:solidFill>
                          <a:schemeClr val="bg1"/>
                        </a:solidFill>
                        <a:latin typeface="Times New Roman"/>
                        <a:ea typeface="Times New Roman"/>
                      </a:endParaRPr>
                    </a:p>
                    <a:p>
                      <a:pPr algn="just">
                        <a:spcAft>
                          <a:spcPts val="0"/>
                        </a:spcAft>
                      </a:pPr>
                      <a:r>
                        <a:rPr lang="be-BY" sz="1400" dirty="0" smtClean="0">
                          <a:solidFill>
                            <a:schemeClr val="bg1"/>
                          </a:solidFill>
                          <a:latin typeface="Times New Roman"/>
                          <a:ea typeface="Times New Roman"/>
                        </a:rPr>
                        <a:t>2.</a:t>
                      </a:r>
                      <a:r>
                        <a:rPr lang="be-BY" sz="1400" baseline="0" dirty="0" smtClean="0">
                          <a:solidFill>
                            <a:schemeClr val="bg1"/>
                          </a:solidFill>
                          <a:latin typeface="Times New Roman"/>
                          <a:ea typeface="Times New Roman"/>
                        </a:rPr>
                        <a:t> </a:t>
                      </a:r>
                      <a:r>
                        <a:rPr lang="ru-RU" sz="1400" dirty="0" err="1" smtClean="0">
                          <a:solidFill>
                            <a:schemeClr val="bg1"/>
                          </a:solidFill>
                          <a:latin typeface="Times New Roman"/>
                          <a:ea typeface="Times New Roman"/>
                        </a:rPr>
                        <a:t>Часціц</a:t>
                      </a:r>
                      <a:r>
                        <a:rPr lang="be-BY" sz="1400" dirty="0">
                          <a:solidFill>
                            <a:schemeClr val="bg1"/>
                          </a:solidFill>
                          <a:latin typeface="Times New Roman"/>
                          <a:ea typeface="Times New Roman"/>
                        </a:rPr>
                        <a:t>ы </a:t>
                      </a:r>
                      <a:r>
                        <a:rPr lang="be-BY" sz="1400" b="1" i="1" dirty="0">
                          <a:solidFill>
                            <a:schemeClr val="bg1"/>
                          </a:solidFill>
                          <a:latin typeface="Times New Roman"/>
                          <a:ea typeface="Times New Roman"/>
                        </a:rPr>
                        <a:t>о, ну</a:t>
                      </a:r>
                      <a:r>
                        <a:rPr lang="be-BY" sz="1400" dirty="0">
                          <a:solidFill>
                            <a:schemeClr val="bg1"/>
                          </a:solidFill>
                          <a:latin typeface="Times New Roman"/>
                          <a:ea typeface="Times New Roman"/>
                        </a:rPr>
                        <a:t> ўваходзяць у склад зваротка (і</a:t>
                      </a:r>
                      <a:r>
                        <a:rPr lang="ru-RU" sz="1400" dirty="0">
                          <a:solidFill>
                            <a:schemeClr val="bg1"/>
                          </a:solidFill>
                          <a:latin typeface="Times New Roman"/>
                          <a:ea typeface="Times New Roman"/>
                        </a:rPr>
                        <a:t> </a:t>
                      </a:r>
                      <a:r>
                        <a:rPr lang="ru-RU" sz="1400" dirty="0" err="1">
                          <a:solidFill>
                            <a:schemeClr val="bg1"/>
                          </a:solidFill>
                          <a:latin typeface="Times New Roman"/>
                          <a:ea typeface="Times New Roman"/>
                        </a:rPr>
                        <a:t>коскай</a:t>
                      </a:r>
                      <a:r>
                        <a:rPr lang="be-BY" sz="1400" dirty="0">
                          <a:solidFill>
                            <a:schemeClr val="bg1"/>
                          </a:solidFill>
                          <a:latin typeface="Times New Roman"/>
                          <a:ea typeface="Times New Roman"/>
                        </a:rPr>
                        <a:t> ад яго</a:t>
                      </a:r>
                      <a:r>
                        <a:rPr lang="ru-RU" sz="1400" dirty="0">
                          <a:solidFill>
                            <a:schemeClr val="bg1"/>
                          </a:solidFill>
                          <a:latin typeface="Times New Roman"/>
                          <a:ea typeface="Times New Roman"/>
                        </a:rPr>
                        <a:t> не </a:t>
                      </a:r>
                      <a:r>
                        <a:rPr lang="ru-RU" sz="1400" dirty="0" err="1">
                          <a:solidFill>
                            <a:schemeClr val="bg1"/>
                          </a:solidFill>
                          <a:latin typeface="Times New Roman"/>
                          <a:ea typeface="Times New Roman"/>
                        </a:rPr>
                        <a:t>аддзяля</a:t>
                      </a:r>
                      <a:r>
                        <a:rPr lang="be-BY" sz="1400" dirty="0">
                          <a:solidFill>
                            <a:schemeClr val="bg1"/>
                          </a:solidFill>
                          <a:latin typeface="Times New Roman"/>
                          <a:ea typeface="Times New Roman"/>
                        </a:rPr>
                        <a:t>ю</a:t>
                      </a:r>
                      <a:r>
                        <a:rPr lang="ru-RU" sz="1400" dirty="0" err="1">
                          <a:solidFill>
                            <a:schemeClr val="bg1"/>
                          </a:solidFill>
                          <a:latin typeface="Times New Roman"/>
                          <a:ea typeface="Times New Roman"/>
                        </a:rPr>
                        <a:t>цца</a:t>
                      </a:r>
                      <a:r>
                        <a:rPr lang="be-BY" sz="1400" b="0" dirty="0" smtClean="0">
                          <a:solidFill>
                            <a:schemeClr val="bg1"/>
                          </a:solidFill>
                          <a:latin typeface="Times New Roman"/>
                          <a:ea typeface="Times New Roman"/>
                        </a:rPr>
                        <a:t>)</a:t>
                      </a:r>
                      <a:r>
                        <a:rPr lang="be-BY" sz="1400" dirty="0" smtClean="0">
                          <a:solidFill>
                            <a:schemeClr val="bg1"/>
                          </a:solidFill>
                          <a:latin typeface="Times New Roman"/>
                          <a:ea typeface="Times New Roman"/>
                        </a:rPr>
                        <a:t>: </a:t>
                      </a:r>
                      <a:r>
                        <a:rPr lang="be-BY" sz="1400" b="1" i="1" dirty="0" smtClean="0">
                          <a:solidFill>
                            <a:schemeClr val="bg1"/>
                          </a:solidFill>
                          <a:latin typeface="Times New Roman"/>
                          <a:ea typeface="Times New Roman"/>
                        </a:rPr>
                        <a:t>О </a:t>
                      </a:r>
                      <a:r>
                        <a:rPr lang="be-BY" sz="1400" b="1" i="1" dirty="0">
                          <a:solidFill>
                            <a:schemeClr val="bg1"/>
                          </a:solidFill>
                          <a:latin typeface="Times New Roman"/>
                          <a:ea typeface="Times New Roman"/>
                        </a:rPr>
                        <a:t>край мой мілы</a:t>
                      </a:r>
                      <a:r>
                        <a:rPr lang="be-BY" sz="1400" i="1" dirty="0">
                          <a:solidFill>
                            <a:schemeClr val="bg1"/>
                          </a:solidFill>
                          <a:latin typeface="Times New Roman"/>
                          <a:ea typeface="Times New Roman"/>
                        </a:rPr>
                        <a:t>! Усёй душою хачу злучыцца я з </a:t>
                      </a:r>
                      <a:r>
                        <a:rPr lang="be-BY" sz="1400" i="1" dirty="0" smtClean="0">
                          <a:solidFill>
                            <a:schemeClr val="bg1"/>
                          </a:solidFill>
                          <a:latin typeface="Times New Roman"/>
                          <a:ea typeface="Times New Roman"/>
                        </a:rPr>
                        <a:t>табой.</a:t>
                      </a:r>
                      <a:r>
                        <a:rPr lang="be-BY" sz="1400" b="1" i="1" dirty="0" smtClean="0">
                          <a:solidFill>
                            <a:schemeClr val="bg1"/>
                          </a:solidFill>
                          <a:latin typeface="Times New Roman"/>
                          <a:ea typeface="Times New Roman"/>
                        </a:rPr>
                        <a:t>О </a:t>
                      </a:r>
                      <a:r>
                        <a:rPr lang="be-BY" sz="1400" b="1" i="1" dirty="0">
                          <a:solidFill>
                            <a:schemeClr val="bg1"/>
                          </a:solidFill>
                          <a:latin typeface="Times New Roman"/>
                          <a:ea typeface="Times New Roman"/>
                        </a:rPr>
                        <a:t>Радзіма</a:t>
                      </a:r>
                      <a:r>
                        <a:rPr lang="be-BY" sz="1400" i="1" dirty="0">
                          <a:solidFill>
                            <a:schemeClr val="bg1"/>
                          </a:solidFill>
                          <a:latin typeface="Times New Roman"/>
                          <a:ea typeface="Times New Roman"/>
                        </a:rPr>
                        <a:t>, табою напоўнена сэрца да краю. </a:t>
                      </a:r>
                      <a:endParaRPr lang="ru-RU" sz="1400" dirty="0">
                        <a:solidFill>
                          <a:schemeClr val="bg1"/>
                        </a:solidFill>
                        <a:latin typeface="Times New Roman"/>
                        <a:ea typeface="Times New Roman"/>
                      </a:endParaRPr>
                    </a:p>
                    <a:p>
                      <a:pPr algn="just">
                        <a:spcAft>
                          <a:spcPts val="0"/>
                        </a:spcAft>
                      </a:pPr>
                      <a:r>
                        <a:rPr lang="be-BY" sz="1400" dirty="0" smtClean="0">
                          <a:solidFill>
                            <a:schemeClr val="bg1"/>
                          </a:solidFill>
                          <a:latin typeface="Times New Roman"/>
                          <a:ea typeface="Times New Roman"/>
                        </a:rPr>
                        <a:t>3.</a:t>
                      </a:r>
                      <a:r>
                        <a:rPr lang="be-BY" sz="1400" baseline="0" dirty="0" smtClean="0">
                          <a:solidFill>
                            <a:schemeClr val="bg1"/>
                          </a:solidFill>
                          <a:latin typeface="Times New Roman"/>
                          <a:ea typeface="Times New Roman"/>
                        </a:rPr>
                        <a:t> </a:t>
                      </a:r>
                      <a:r>
                        <a:rPr lang="be-BY" sz="1400" dirty="0" smtClean="0">
                          <a:solidFill>
                            <a:schemeClr val="bg1"/>
                          </a:solidFill>
                          <a:latin typeface="Times New Roman"/>
                          <a:ea typeface="Times New Roman"/>
                        </a:rPr>
                        <a:t>Выклічнікі </a:t>
                      </a:r>
                      <a:r>
                        <a:rPr lang="be-BY" sz="1400" i="1" dirty="0">
                          <a:solidFill>
                            <a:schemeClr val="bg1"/>
                          </a:solidFill>
                          <a:latin typeface="Times New Roman"/>
                          <a:ea typeface="Times New Roman"/>
                        </a:rPr>
                        <a:t>ой, эх, ах</a:t>
                      </a:r>
                      <a:r>
                        <a:rPr lang="be-BY" sz="1400" dirty="0">
                          <a:solidFill>
                            <a:schemeClr val="bg1"/>
                          </a:solidFill>
                          <a:latin typeface="Times New Roman"/>
                          <a:ea typeface="Times New Roman"/>
                        </a:rPr>
                        <a:t> і пад. ад зваротка коскай аддзяляюцца:</a:t>
                      </a:r>
                      <a:r>
                        <a:rPr lang="be-BY" sz="1400" i="1" dirty="0">
                          <a:solidFill>
                            <a:schemeClr val="bg1"/>
                          </a:solidFill>
                          <a:latin typeface="Times New Roman"/>
                          <a:ea typeface="Times New Roman"/>
                        </a:rPr>
                        <a:t> </a:t>
                      </a:r>
                      <a:r>
                        <a:rPr lang="be-BY" sz="1400" i="1" dirty="0" smtClean="0">
                          <a:solidFill>
                            <a:schemeClr val="bg1"/>
                          </a:solidFill>
                          <a:latin typeface="Times New Roman"/>
                          <a:ea typeface="Times New Roman"/>
                        </a:rPr>
                        <a:t>Эх</a:t>
                      </a:r>
                      <a:r>
                        <a:rPr lang="be-BY" sz="1400" dirty="0">
                          <a:solidFill>
                            <a:schemeClr val="bg1"/>
                          </a:solidFill>
                          <a:latin typeface="Times New Roman"/>
                          <a:ea typeface="Times New Roman"/>
                        </a:rPr>
                        <a:t>,</a:t>
                      </a:r>
                      <a:r>
                        <a:rPr lang="be-BY" sz="1400" b="1" i="1" dirty="0">
                          <a:solidFill>
                            <a:schemeClr val="bg1"/>
                          </a:solidFill>
                          <a:latin typeface="Times New Roman"/>
                          <a:ea typeface="Times New Roman"/>
                        </a:rPr>
                        <a:t> досвітак маленства</a:t>
                      </a:r>
                      <a:r>
                        <a:rPr lang="be-BY" sz="1400" dirty="0">
                          <a:solidFill>
                            <a:schemeClr val="bg1"/>
                          </a:solidFill>
                          <a:latin typeface="Times New Roman"/>
                          <a:ea typeface="Times New Roman"/>
                        </a:rPr>
                        <a:t>,</a:t>
                      </a:r>
                      <a:r>
                        <a:rPr lang="be-BY" sz="1400" i="1" dirty="0">
                          <a:solidFill>
                            <a:schemeClr val="bg1"/>
                          </a:solidFill>
                          <a:latin typeface="Times New Roman"/>
                          <a:ea typeface="Times New Roman"/>
                        </a:rPr>
                        <a:t> </a:t>
                      </a:r>
                      <a:r>
                        <a:rPr lang="be-BY" sz="1400" b="1" i="1" dirty="0">
                          <a:solidFill>
                            <a:schemeClr val="bg1"/>
                          </a:solidFill>
                          <a:latin typeface="Times New Roman"/>
                          <a:ea typeface="Times New Roman"/>
                        </a:rPr>
                        <a:t>лета</a:t>
                      </a:r>
                      <a:r>
                        <a:rPr lang="be-BY" sz="1400" i="1" dirty="0">
                          <a:solidFill>
                            <a:schemeClr val="bg1"/>
                          </a:solidFill>
                          <a:latin typeface="Times New Roman"/>
                          <a:ea typeface="Times New Roman"/>
                        </a:rPr>
                        <a:t>! Вамі навек душа сагрэта! </a:t>
                      </a:r>
                      <a:endParaRPr lang="ru-RU" sz="1400" dirty="0">
                        <a:solidFill>
                          <a:schemeClr val="bg1"/>
                        </a:solidFill>
                        <a:latin typeface="Times New Roman"/>
                        <a:ea typeface="Times New Roman"/>
                      </a:endParaRPr>
                    </a:p>
                  </a:txBody>
                  <a:tcPr marL="45720" marR="457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hMerge="1">
                  <a:txBody>
                    <a:bodyPr/>
                    <a:lstStyle/>
                    <a:p>
                      <a:endParaRPr lang="ru-RU"/>
                    </a:p>
                  </a:txBody>
                  <a:tcPr/>
                </a:tc>
                <a:tc hMerge="1">
                  <a:txBody>
                    <a:bodyPr/>
                    <a:lstStyle/>
                    <a:p>
                      <a:endParaRPr lang="ru-RU"/>
                    </a:p>
                  </a:txBody>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142852"/>
            <a:ext cx="8534400" cy="1071570"/>
          </a:xfrm>
        </p:spPr>
        <p:txBody>
          <a:bodyPr>
            <a:noAutofit/>
          </a:bodyPr>
          <a:lstStyle/>
          <a:p>
            <a:r>
              <a:rPr lang="be-BY" sz="1800" b="1" i="1" dirty="0" smtClean="0"/>
              <a:t/>
            </a:r>
            <a:br>
              <a:rPr lang="be-BY" sz="1800" b="1" i="1" dirty="0" smtClean="0"/>
            </a:br>
            <a:r>
              <a:rPr lang="be-BY" sz="1800" b="1" dirty="0" smtClean="0">
                <a:solidFill>
                  <a:srgbClr val="00B050"/>
                </a:solidFill>
              </a:rPr>
              <a:t>ЗНАКІ ПРЫПЫНКУ</a:t>
            </a:r>
            <a:r>
              <a:rPr lang="ru-RU" sz="1800" dirty="0" smtClean="0">
                <a:solidFill>
                  <a:srgbClr val="00B050"/>
                </a:solidFill>
              </a:rPr>
              <a:t/>
            </a:r>
            <a:br>
              <a:rPr lang="ru-RU" sz="1800" dirty="0" smtClean="0">
                <a:solidFill>
                  <a:srgbClr val="00B050"/>
                </a:solidFill>
              </a:rPr>
            </a:br>
            <a:r>
              <a:rPr lang="be-BY" sz="1800" b="1" dirty="0" smtClean="0">
                <a:solidFill>
                  <a:srgbClr val="00B050"/>
                </a:solidFill>
              </a:rPr>
              <a:t>пры ВЫКЛІЧНІКАХ і ГУКАПЕРАЙМАЛЬНЫХ </a:t>
            </a:r>
            <a:r>
              <a:rPr lang="be-BY" sz="1800" b="1" dirty="0" smtClean="0">
                <a:solidFill>
                  <a:srgbClr val="00B050"/>
                </a:solidFill>
              </a:rPr>
              <a:t>словах</a:t>
            </a:r>
            <a:r>
              <a:rPr lang="ru-RU" sz="1800" dirty="0" smtClean="0">
                <a:solidFill>
                  <a:srgbClr val="00B050"/>
                </a:solidFill>
              </a:rPr>
              <a:t/>
            </a:r>
            <a:br>
              <a:rPr lang="ru-RU" sz="1800" dirty="0" smtClean="0">
                <a:solidFill>
                  <a:srgbClr val="00B050"/>
                </a:solidFill>
              </a:rPr>
            </a:br>
            <a:endParaRPr lang="ru-RU" sz="1800" dirty="0">
              <a:solidFill>
                <a:srgbClr val="00B050"/>
              </a:solidFill>
            </a:endParaRPr>
          </a:p>
        </p:txBody>
      </p:sp>
      <p:graphicFrame>
        <p:nvGraphicFramePr>
          <p:cNvPr id="4" name="Таблица 3"/>
          <p:cNvGraphicFramePr>
            <a:graphicFrameLocks noGrp="1"/>
          </p:cNvGraphicFramePr>
          <p:nvPr/>
        </p:nvGraphicFramePr>
        <p:xfrm>
          <a:off x="214282" y="1571609"/>
          <a:ext cx="8715436" cy="4596206"/>
        </p:xfrm>
        <a:graphic>
          <a:graphicData uri="http://schemas.openxmlformats.org/drawingml/2006/table">
            <a:tbl>
              <a:tblPr/>
              <a:tblGrid>
                <a:gridCol w="5143536"/>
                <a:gridCol w="3571900"/>
              </a:tblGrid>
              <a:tr h="368181">
                <a:tc>
                  <a:txBody>
                    <a:bodyPr/>
                    <a:lstStyle/>
                    <a:p>
                      <a:pPr algn="ctr">
                        <a:spcAft>
                          <a:spcPts val="0"/>
                        </a:spcAft>
                      </a:pPr>
                      <a:r>
                        <a:rPr lang="be-BY" sz="2000" dirty="0">
                          <a:solidFill>
                            <a:schemeClr val="bg1"/>
                          </a:solidFill>
                          <a:latin typeface="Times New Roman"/>
                          <a:ea typeface="Times New Roman"/>
                        </a:rPr>
                        <a:t>Умовы</a:t>
                      </a:r>
                      <a:endParaRPr lang="ru-RU" sz="2000" dirty="0">
                        <a:solidFill>
                          <a:schemeClr val="bg1"/>
                        </a:solidFill>
                        <a:latin typeface="Times New Roman"/>
                        <a:ea typeface="Times New Roman"/>
                      </a:endParaRPr>
                    </a:p>
                  </a:txBody>
                  <a:tcPr marL="65153" marR="651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ctr">
                        <a:spcAft>
                          <a:spcPts val="0"/>
                        </a:spcAft>
                      </a:pPr>
                      <a:r>
                        <a:rPr lang="be-BY" sz="2000" dirty="0">
                          <a:solidFill>
                            <a:schemeClr val="bg1"/>
                          </a:solidFill>
                          <a:latin typeface="Times New Roman"/>
                          <a:ea typeface="Times New Roman"/>
                        </a:rPr>
                        <a:t>Прыклады</a:t>
                      </a:r>
                      <a:endParaRPr lang="ru-RU" sz="2000" dirty="0">
                        <a:solidFill>
                          <a:schemeClr val="bg1"/>
                        </a:solidFill>
                        <a:latin typeface="Times New Roman"/>
                        <a:ea typeface="Times New Roman"/>
                      </a:endParaRPr>
                    </a:p>
                  </a:txBody>
                  <a:tcPr marL="65153" marR="651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1104542">
                <a:tc>
                  <a:txBody>
                    <a:bodyPr/>
                    <a:lstStyle/>
                    <a:p>
                      <a:pPr marL="342900" lvl="0" indent="-342900" algn="just">
                        <a:spcAft>
                          <a:spcPts val="0"/>
                        </a:spcAft>
                        <a:buFont typeface="Symbol"/>
                        <a:buChar char=""/>
                        <a:tabLst>
                          <a:tab pos="114300" algn="l"/>
                        </a:tabLst>
                      </a:pPr>
                      <a:r>
                        <a:rPr lang="be-BY" sz="2000" dirty="0">
                          <a:solidFill>
                            <a:schemeClr val="tx1"/>
                          </a:solidFill>
                          <a:latin typeface="Times New Roman"/>
                          <a:ea typeface="Times New Roman"/>
                        </a:rPr>
                        <a:t> выклічнікі, якія стаяць часцей у </a:t>
                      </a:r>
                      <a:r>
                        <a:rPr lang="be-BY" sz="2000" dirty="0" smtClean="0">
                          <a:solidFill>
                            <a:schemeClr val="tx1"/>
                          </a:solidFill>
                          <a:latin typeface="Times New Roman"/>
                          <a:ea typeface="Times New Roman"/>
                        </a:rPr>
                        <a:t>пачатку </a:t>
                      </a:r>
                      <a:r>
                        <a:rPr lang="be-BY" sz="2000" dirty="0">
                          <a:solidFill>
                            <a:schemeClr val="tx1"/>
                          </a:solidFill>
                          <a:latin typeface="Times New Roman"/>
                          <a:ea typeface="Times New Roman"/>
                        </a:rPr>
                        <a:t>сказа, а таксама ў сярэдзіне, </a:t>
                      </a:r>
                      <a:r>
                        <a:rPr lang="be-BY" sz="2000" dirty="0" smtClean="0">
                          <a:solidFill>
                            <a:schemeClr val="tx1"/>
                          </a:solidFill>
                          <a:latin typeface="Times New Roman"/>
                          <a:ea typeface="Times New Roman"/>
                        </a:rPr>
                        <a:t>аддзяляюцца </a:t>
                      </a:r>
                      <a:r>
                        <a:rPr lang="be-BY" sz="2000" dirty="0">
                          <a:solidFill>
                            <a:schemeClr val="tx1"/>
                          </a:solidFill>
                          <a:latin typeface="Times New Roman"/>
                          <a:ea typeface="Times New Roman"/>
                        </a:rPr>
                        <a:t>або выдзяляюцца коскай/мі </a:t>
                      </a:r>
                      <a:endParaRPr lang="ru-RU" sz="2000" dirty="0">
                        <a:solidFill>
                          <a:schemeClr val="tx1"/>
                        </a:solidFill>
                        <a:latin typeface="Times New Roman"/>
                        <a:ea typeface="Times New Roman"/>
                      </a:endParaRPr>
                    </a:p>
                  </a:txBody>
                  <a:tcPr marL="65153" marR="651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lgn="just">
                        <a:spcAft>
                          <a:spcPts val="0"/>
                        </a:spcAft>
                      </a:pPr>
                      <a:r>
                        <a:rPr lang="be-BY" sz="2000" b="1" i="1" dirty="0">
                          <a:solidFill>
                            <a:schemeClr val="tx1"/>
                          </a:solidFill>
                          <a:latin typeface="Times New Roman"/>
                          <a:ea typeface="Times New Roman"/>
                        </a:rPr>
                        <a:t>Ой</a:t>
                      </a:r>
                      <a:r>
                        <a:rPr lang="be-BY" sz="2000" dirty="0">
                          <a:solidFill>
                            <a:schemeClr val="tx1"/>
                          </a:solidFill>
                          <a:latin typeface="Times New Roman"/>
                          <a:ea typeface="Times New Roman"/>
                        </a:rPr>
                        <a:t>,</a:t>
                      </a:r>
                      <a:r>
                        <a:rPr lang="be-BY" sz="2000" i="1" dirty="0">
                          <a:solidFill>
                            <a:schemeClr val="tx1"/>
                          </a:solidFill>
                          <a:latin typeface="Times New Roman"/>
                          <a:ea typeface="Times New Roman"/>
                        </a:rPr>
                        <a:t> ляцелі гусі ды з-пад Беларусі. </a:t>
                      </a:r>
                      <a:endParaRPr lang="ru-RU" sz="2000" dirty="0">
                        <a:solidFill>
                          <a:schemeClr val="tx1"/>
                        </a:solidFill>
                        <a:latin typeface="Times New Roman"/>
                        <a:ea typeface="Times New Roman"/>
                      </a:endParaRPr>
                    </a:p>
                    <a:p>
                      <a:pPr algn="just">
                        <a:spcAft>
                          <a:spcPts val="0"/>
                        </a:spcAft>
                      </a:pPr>
                      <a:endParaRPr lang="ru-RU" sz="2000" dirty="0">
                        <a:solidFill>
                          <a:schemeClr val="tx1"/>
                        </a:solidFill>
                        <a:latin typeface="Times New Roman"/>
                        <a:ea typeface="Times New Roman"/>
                      </a:endParaRPr>
                    </a:p>
                  </a:txBody>
                  <a:tcPr marL="65153" marR="651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r>
              <a:tr h="884734">
                <a:tc>
                  <a:txBody>
                    <a:bodyPr/>
                    <a:lstStyle/>
                    <a:p>
                      <a:pPr marL="342900" lvl="0" indent="-342900" algn="just">
                        <a:spcAft>
                          <a:spcPts val="0"/>
                        </a:spcAft>
                        <a:buFont typeface="Symbol"/>
                        <a:buChar char=""/>
                        <a:tabLst>
                          <a:tab pos="114300" algn="l"/>
                        </a:tabLst>
                      </a:pPr>
                      <a:r>
                        <a:rPr lang="be-BY" sz="2000" dirty="0">
                          <a:solidFill>
                            <a:schemeClr val="tx1"/>
                          </a:solidFill>
                          <a:latin typeface="Times New Roman"/>
                          <a:ea typeface="Times New Roman"/>
                        </a:rPr>
                        <a:t> Пасля выклічніка ў пачатку сказа, які вымаўляецца з клічнай інтанацыяй, ставіцца клічнік</a:t>
                      </a:r>
                      <a:endParaRPr lang="ru-RU" sz="2000" dirty="0">
                        <a:solidFill>
                          <a:schemeClr val="tx1"/>
                        </a:solidFill>
                        <a:latin typeface="Times New Roman"/>
                        <a:ea typeface="Times New Roman"/>
                      </a:endParaRPr>
                    </a:p>
                  </a:txBody>
                  <a:tcPr marL="65153" marR="651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just">
                        <a:spcAft>
                          <a:spcPts val="0"/>
                        </a:spcAft>
                      </a:pPr>
                      <a:r>
                        <a:rPr lang="be-BY" sz="2000" b="1" i="1" dirty="0">
                          <a:solidFill>
                            <a:schemeClr val="tx1"/>
                          </a:solidFill>
                          <a:latin typeface="Times New Roman"/>
                          <a:ea typeface="Times New Roman"/>
                        </a:rPr>
                        <a:t>Го</a:t>
                      </a:r>
                      <a:r>
                        <a:rPr lang="be-BY" sz="2000" i="1" dirty="0">
                          <a:solidFill>
                            <a:schemeClr val="tx1"/>
                          </a:solidFill>
                          <a:latin typeface="Times New Roman"/>
                          <a:ea typeface="Times New Roman"/>
                        </a:rPr>
                        <a:t>! Сеў бы на каня і паказаў бы яшчэ, чаго варты дзед Талаш! </a:t>
                      </a:r>
                      <a:endParaRPr lang="ru-RU" sz="2000" dirty="0">
                        <a:solidFill>
                          <a:schemeClr val="tx1"/>
                        </a:solidFill>
                        <a:latin typeface="Times New Roman"/>
                        <a:ea typeface="Times New Roman"/>
                      </a:endParaRPr>
                    </a:p>
                  </a:txBody>
                  <a:tcPr marL="65153" marR="651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2209083">
                <a:tc gridSpan="2">
                  <a:txBody>
                    <a:bodyPr/>
                    <a:lstStyle/>
                    <a:p>
                      <a:pPr algn="just">
                        <a:spcAft>
                          <a:spcPts val="0"/>
                        </a:spcAft>
                      </a:pPr>
                      <a:r>
                        <a:rPr lang="be-BY" sz="2000" b="1" i="1" dirty="0">
                          <a:solidFill>
                            <a:schemeClr val="bg1"/>
                          </a:solidFill>
                          <a:latin typeface="Times New Roman"/>
                          <a:ea typeface="Times New Roman"/>
                        </a:rPr>
                        <a:t>Заўвагі! </a:t>
                      </a:r>
                      <a:endParaRPr lang="ru-RU" sz="2000" dirty="0">
                        <a:solidFill>
                          <a:schemeClr val="bg1"/>
                        </a:solidFill>
                        <a:latin typeface="Times New Roman"/>
                        <a:ea typeface="Times New Roman"/>
                      </a:endParaRPr>
                    </a:p>
                    <a:p>
                      <a:pPr algn="just">
                        <a:spcAft>
                          <a:spcPts val="0"/>
                        </a:spcAft>
                      </a:pPr>
                      <a:r>
                        <a:rPr lang="be-BY" sz="2000" b="0" i="0" dirty="0" smtClean="0">
                          <a:solidFill>
                            <a:schemeClr val="bg1"/>
                          </a:solidFill>
                          <a:latin typeface="Times New Roman"/>
                          <a:ea typeface="Times New Roman"/>
                        </a:rPr>
                        <a:t>1.</a:t>
                      </a:r>
                      <a:r>
                        <a:rPr lang="be-BY" sz="2000" b="1" i="1" baseline="0" dirty="0" smtClean="0">
                          <a:solidFill>
                            <a:schemeClr val="bg1"/>
                          </a:solidFill>
                          <a:latin typeface="Times New Roman"/>
                          <a:ea typeface="Times New Roman"/>
                        </a:rPr>
                        <a:t> </a:t>
                      </a:r>
                      <a:r>
                        <a:rPr lang="be-BY" sz="2000" dirty="0" smtClean="0">
                          <a:solidFill>
                            <a:schemeClr val="bg1"/>
                          </a:solidFill>
                          <a:latin typeface="Times New Roman"/>
                          <a:ea typeface="Times New Roman"/>
                        </a:rPr>
                        <a:t>Калі </a:t>
                      </a:r>
                      <a:r>
                        <a:rPr lang="be-BY" sz="2000" dirty="0">
                          <a:solidFill>
                            <a:schemeClr val="bg1"/>
                          </a:solidFill>
                          <a:latin typeface="Times New Roman"/>
                          <a:ea typeface="Times New Roman"/>
                        </a:rPr>
                        <a:t>пры выклічніку стаіць асабовы займеннік </a:t>
                      </a:r>
                      <a:r>
                        <a:rPr lang="be-BY" sz="2000" i="1" dirty="0">
                          <a:solidFill>
                            <a:schemeClr val="bg1"/>
                          </a:solidFill>
                          <a:latin typeface="Times New Roman"/>
                          <a:ea typeface="Times New Roman"/>
                        </a:rPr>
                        <a:t>ты</a:t>
                      </a:r>
                      <a:r>
                        <a:rPr lang="be-BY" sz="2000" dirty="0">
                          <a:solidFill>
                            <a:schemeClr val="bg1"/>
                          </a:solidFill>
                          <a:latin typeface="Times New Roman"/>
                          <a:ea typeface="Times New Roman"/>
                        </a:rPr>
                        <a:t> або </a:t>
                      </a:r>
                      <a:r>
                        <a:rPr lang="be-BY" sz="2000" i="1" dirty="0">
                          <a:solidFill>
                            <a:schemeClr val="bg1"/>
                          </a:solidFill>
                          <a:latin typeface="Times New Roman"/>
                          <a:ea typeface="Times New Roman"/>
                        </a:rPr>
                        <a:t>вы</a:t>
                      </a:r>
                      <a:r>
                        <a:rPr lang="be-BY" sz="2000" dirty="0">
                          <a:solidFill>
                            <a:schemeClr val="bg1"/>
                          </a:solidFill>
                          <a:latin typeface="Times New Roman"/>
                          <a:ea typeface="Times New Roman"/>
                        </a:rPr>
                        <a:t>, то коска пасля выклічніка не ставіцца:</a:t>
                      </a:r>
                      <a:r>
                        <a:rPr lang="be-BY" sz="2000" i="1" dirty="0">
                          <a:solidFill>
                            <a:schemeClr val="bg1"/>
                          </a:solidFill>
                          <a:latin typeface="Times New Roman"/>
                          <a:ea typeface="Times New Roman"/>
                        </a:rPr>
                        <a:t> </a:t>
                      </a:r>
                      <a:r>
                        <a:rPr lang="be-BY" sz="2000" b="1" i="1" dirty="0">
                          <a:solidFill>
                            <a:schemeClr val="bg1"/>
                          </a:solidFill>
                          <a:latin typeface="Times New Roman"/>
                          <a:ea typeface="Times New Roman"/>
                        </a:rPr>
                        <a:t>Эй вы</a:t>
                      </a:r>
                      <a:r>
                        <a:rPr lang="be-BY" sz="2000" dirty="0">
                          <a:solidFill>
                            <a:schemeClr val="bg1"/>
                          </a:solidFill>
                          <a:latin typeface="Times New Roman"/>
                          <a:ea typeface="Times New Roman"/>
                        </a:rPr>
                        <a:t>,</a:t>
                      </a:r>
                      <a:r>
                        <a:rPr lang="be-BY" sz="2000" i="1" dirty="0">
                          <a:solidFill>
                            <a:schemeClr val="bg1"/>
                          </a:solidFill>
                          <a:latin typeface="Times New Roman"/>
                          <a:ea typeface="Times New Roman"/>
                        </a:rPr>
                        <a:t> дарогі жыцця, што там за вамі ўдалі? </a:t>
                      </a:r>
                      <a:endParaRPr lang="ru-RU" sz="2000" dirty="0">
                        <a:solidFill>
                          <a:schemeClr val="bg1"/>
                        </a:solidFill>
                        <a:latin typeface="Times New Roman"/>
                        <a:ea typeface="Times New Roman"/>
                      </a:endParaRPr>
                    </a:p>
                    <a:p>
                      <a:pPr algn="just">
                        <a:spcAft>
                          <a:spcPts val="0"/>
                        </a:spcAft>
                      </a:pPr>
                      <a:r>
                        <a:rPr lang="be-BY" sz="2000" i="0" dirty="0" smtClean="0">
                          <a:solidFill>
                            <a:schemeClr val="bg1"/>
                          </a:solidFill>
                          <a:latin typeface="Times New Roman"/>
                          <a:ea typeface="Times New Roman"/>
                        </a:rPr>
                        <a:t>2.</a:t>
                      </a:r>
                      <a:r>
                        <a:rPr lang="be-BY" sz="2000" i="0" baseline="0" dirty="0" smtClean="0">
                          <a:solidFill>
                            <a:schemeClr val="bg1"/>
                          </a:solidFill>
                          <a:latin typeface="Times New Roman"/>
                          <a:ea typeface="Times New Roman"/>
                        </a:rPr>
                        <a:t> </a:t>
                      </a:r>
                      <a:r>
                        <a:rPr lang="be-BY" sz="2000" dirty="0" smtClean="0">
                          <a:solidFill>
                            <a:schemeClr val="bg1"/>
                          </a:solidFill>
                          <a:latin typeface="Times New Roman"/>
                          <a:ea typeface="Times New Roman"/>
                        </a:rPr>
                        <a:t>Гукапераймальныя </a:t>
                      </a:r>
                      <a:r>
                        <a:rPr lang="be-BY" sz="2000" dirty="0">
                          <a:solidFill>
                            <a:schemeClr val="bg1"/>
                          </a:solidFill>
                          <a:latin typeface="Times New Roman"/>
                          <a:ea typeface="Times New Roman"/>
                        </a:rPr>
                        <a:t>словы знакамі прыпынку не выдзяляюцца, паколькі выступаюць у ролі членаў сказа: </a:t>
                      </a:r>
                      <a:r>
                        <a:rPr lang="be-BY" sz="2000" b="1" i="1" dirty="0">
                          <a:solidFill>
                            <a:schemeClr val="bg1"/>
                          </a:solidFill>
                          <a:latin typeface="Times New Roman"/>
                          <a:ea typeface="Times New Roman"/>
                        </a:rPr>
                        <a:t>Та-та-та</a:t>
                      </a:r>
                      <a:r>
                        <a:rPr lang="be-BY" sz="2000" dirty="0">
                          <a:solidFill>
                            <a:schemeClr val="bg1"/>
                          </a:solidFill>
                          <a:latin typeface="Times New Roman"/>
                          <a:ea typeface="Times New Roman"/>
                        </a:rPr>
                        <a:t>,</a:t>
                      </a:r>
                      <a:r>
                        <a:rPr lang="be-BY" sz="2000" b="1" i="1" dirty="0">
                          <a:solidFill>
                            <a:schemeClr val="bg1"/>
                          </a:solidFill>
                          <a:latin typeface="Times New Roman"/>
                          <a:ea typeface="Times New Roman"/>
                        </a:rPr>
                        <a:t> та-та-та</a:t>
                      </a:r>
                      <a:r>
                        <a:rPr lang="be-BY" sz="2000" i="1" dirty="0">
                          <a:solidFill>
                            <a:schemeClr val="bg1"/>
                          </a:solidFill>
                          <a:latin typeface="Times New Roman"/>
                          <a:ea typeface="Times New Roman"/>
                        </a:rPr>
                        <a:t> даносіцца з недалёкай чыгункі. </a:t>
                      </a:r>
                      <a:endParaRPr lang="ru-RU" sz="2000" dirty="0">
                        <a:solidFill>
                          <a:schemeClr val="bg1"/>
                        </a:solidFill>
                        <a:latin typeface="Times New Roman"/>
                        <a:ea typeface="Times New Roman"/>
                      </a:endParaRPr>
                    </a:p>
                  </a:txBody>
                  <a:tcPr marL="65153" marR="6515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hMerge="1">
                  <a:txBody>
                    <a:bodyPr/>
                    <a:lstStyle/>
                    <a:p>
                      <a:endParaRPr lang="ru-RU"/>
                    </a:p>
                  </a:txBody>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06" y="71414"/>
            <a:ext cx="9001188" cy="1571636"/>
          </a:xfrm>
        </p:spPr>
        <p:txBody>
          <a:bodyPr>
            <a:normAutofit fontScale="90000"/>
          </a:bodyPr>
          <a:lstStyle/>
          <a:p>
            <a:r>
              <a:rPr lang="ru-RU" b="1" u="sng" dirty="0" smtClean="0"/>
              <a:t/>
            </a:r>
            <a:br>
              <a:rPr lang="ru-RU" b="1" u="sng" dirty="0" smtClean="0"/>
            </a:br>
            <a:r>
              <a:rPr lang="en-US" dirty="0" smtClean="0"/>
              <a:t> </a:t>
            </a: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solidFill>
                  <a:srgbClr val="00B050"/>
                </a:solidFill>
              </a:rPr>
              <a:t>4. </a:t>
            </a:r>
            <a:r>
              <a:rPr lang="be-BY" sz="2200" b="1" dirty="0" smtClean="0">
                <a:solidFill>
                  <a:srgbClr val="00B050"/>
                </a:solidFill>
              </a:rPr>
              <a:t>Знакі </a:t>
            </a:r>
            <a:r>
              <a:rPr lang="be-BY" sz="2200" b="1" dirty="0" smtClean="0">
                <a:solidFill>
                  <a:srgbClr val="00B050"/>
                </a:solidFill>
              </a:rPr>
              <a:t>прыпынку пры параўнальных зваротах </a:t>
            </a:r>
            <a:br>
              <a:rPr lang="be-BY" sz="2200" b="1" dirty="0" smtClean="0">
                <a:solidFill>
                  <a:srgbClr val="00B050"/>
                </a:solidFill>
              </a:rPr>
            </a:br>
            <a:r>
              <a:rPr lang="be-BY" sz="2200" b="1" dirty="0" smtClean="0">
                <a:solidFill>
                  <a:srgbClr val="00B050"/>
                </a:solidFill>
              </a:rPr>
              <a:t>і іншых канструкцыях з параўнальнымі злучнікамі: </a:t>
            </a:r>
            <a:br>
              <a:rPr lang="be-BY" sz="2200" b="1" dirty="0" smtClean="0">
                <a:solidFill>
                  <a:srgbClr val="00B050"/>
                </a:solidFill>
              </a:rPr>
            </a:br>
            <a:r>
              <a:rPr lang="be-BY" sz="2200" b="1" dirty="0" smtClean="0">
                <a:solidFill>
                  <a:schemeClr val="accent3">
                    <a:lumMod val="50000"/>
                  </a:schemeClr>
                </a:solidFill>
              </a:rPr>
              <a:t>а) </a:t>
            </a:r>
            <a:r>
              <a:rPr lang="be-BY" sz="2200" b="1" i="1" dirty="0" smtClean="0">
                <a:solidFill>
                  <a:schemeClr val="accent3">
                    <a:lumMod val="50000"/>
                  </a:schemeClr>
                </a:solidFill>
              </a:rPr>
              <a:t>к </a:t>
            </a:r>
            <a:r>
              <a:rPr lang="be-BY" sz="2200" b="1" i="1" dirty="0" smtClean="0">
                <a:solidFill>
                  <a:schemeClr val="accent3">
                    <a:lumMod val="50000"/>
                  </a:schemeClr>
                </a:solidFill>
              </a:rPr>
              <a:t>о с к а</a:t>
            </a:r>
            <a:r>
              <a:rPr lang="ru-RU" sz="2700" b="1" i="1" u="sng" dirty="0" smtClean="0">
                <a:solidFill>
                  <a:schemeClr val="accent3">
                    <a:lumMod val="50000"/>
                  </a:schemeClr>
                </a:solidFill>
              </a:rPr>
              <a:t/>
            </a:r>
            <a:br>
              <a:rPr lang="ru-RU" sz="2700" b="1" i="1" u="sng" dirty="0" smtClean="0">
                <a:solidFill>
                  <a:schemeClr val="accent3">
                    <a:lumMod val="50000"/>
                  </a:schemeClr>
                </a:solidFill>
              </a:rPr>
            </a:br>
            <a:endParaRPr lang="ru-RU" sz="2700" b="1" i="1" dirty="0">
              <a:solidFill>
                <a:schemeClr val="accent3">
                  <a:lumMod val="50000"/>
                </a:schemeClr>
              </a:solidFill>
            </a:endParaRPr>
          </a:p>
        </p:txBody>
      </p:sp>
      <p:graphicFrame>
        <p:nvGraphicFramePr>
          <p:cNvPr id="8" name="Таблица 7"/>
          <p:cNvGraphicFramePr>
            <a:graphicFrameLocks noGrp="1"/>
          </p:cNvGraphicFramePr>
          <p:nvPr/>
        </p:nvGraphicFramePr>
        <p:xfrm>
          <a:off x="142844" y="1428734"/>
          <a:ext cx="8786873" cy="5193024"/>
        </p:xfrm>
        <a:graphic>
          <a:graphicData uri="http://schemas.openxmlformats.org/drawingml/2006/table">
            <a:tbl>
              <a:tblPr/>
              <a:tblGrid>
                <a:gridCol w="4334758"/>
                <a:gridCol w="4452115"/>
              </a:tblGrid>
              <a:tr h="875711">
                <a:tc gridSpan="2">
                  <a:txBody>
                    <a:bodyPr/>
                    <a:lstStyle/>
                    <a:p>
                      <a:pPr indent="449580">
                        <a:spcAft>
                          <a:spcPts val="0"/>
                        </a:spcAft>
                      </a:pPr>
                      <a:r>
                        <a:rPr lang="be-BY" sz="1400" dirty="0">
                          <a:solidFill>
                            <a:schemeClr val="tx1"/>
                          </a:solidFill>
                          <a:latin typeface="Times New Roman"/>
                          <a:ea typeface="Times New Roman"/>
                          <a:cs typeface="Times New Roman"/>
                        </a:rPr>
                        <a:t>П а р а ў н а л ь н ы я  з в а р о т ы (ПЗ) – гэта словы і словазлучэнні, якія шляхам параўнання раскрываюць і ўдакладняюць змест іншых слоў </a:t>
                      </a:r>
                      <a:r>
                        <a:rPr lang="be-BY" sz="1400" dirty="0" smtClean="0">
                          <a:solidFill>
                            <a:schemeClr val="tx1"/>
                          </a:solidFill>
                          <a:latin typeface="Times New Roman"/>
                          <a:ea typeface="Times New Roman"/>
                          <a:cs typeface="Times New Roman"/>
                        </a:rPr>
                        <a:t>сказа. Уводзяцца </a:t>
                      </a:r>
                      <a:r>
                        <a:rPr lang="be-BY" sz="1400" dirty="0">
                          <a:solidFill>
                            <a:schemeClr val="tx1"/>
                          </a:solidFill>
                          <a:latin typeface="Times New Roman"/>
                          <a:ea typeface="Times New Roman"/>
                          <a:cs typeface="Times New Roman"/>
                        </a:rPr>
                        <a:t>ПЗ у сказ пры дапамозе злучнікаў </a:t>
                      </a:r>
                      <a:r>
                        <a:rPr lang="be-BY" sz="1400" i="1" dirty="0">
                          <a:solidFill>
                            <a:schemeClr val="tx1"/>
                          </a:solidFill>
                          <a:latin typeface="Times New Roman"/>
                          <a:ea typeface="Times New Roman"/>
                          <a:cs typeface="Times New Roman"/>
                        </a:rPr>
                        <a:t>як, як бы</a:t>
                      </a:r>
                      <a:r>
                        <a:rPr lang="be-BY" sz="1400" dirty="0">
                          <a:solidFill>
                            <a:schemeClr val="tx1"/>
                          </a:solidFill>
                          <a:latin typeface="Times New Roman"/>
                          <a:ea typeface="Times New Roman"/>
                          <a:cs typeface="Times New Roman"/>
                        </a:rPr>
                        <a:t>, </a:t>
                      </a:r>
                      <a:r>
                        <a:rPr lang="be-BY" sz="1400" i="1" dirty="0">
                          <a:solidFill>
                            <a:schemeClr val="tx1"/>
                          </a:solidFill>
                          <a:latin typeface="Times New Roman"/>
                          <a:ea typeface="Times New Roman"/>
                          <a:cs typeface="Times New Roman"/>
                        </a:rPr>
                        <a:t>як быццам, бы</a:t>
                      </a:r>
                      <a:r>
                        <a:rPr lang="be-BY" sz="1400" dirty="0">
                          <a:solidFill>
                            <a:schemeClr val="tx1"/>
                          </a:solidFill>
                          <a:latin typeface="Times New Roman"/>
                          <a:ea typeface="Times New Roman"/>
                          <a:cs typeface="Times New Roman"/>
                        </a:rPr>
                        <a:t>, </a:t>
                      </a:r>
                      <a:r>
                        <a:rPr lang="be-BY" sz="1400" i="1" dirty="0">
                          <a:solidFill>
                            <a:schemeClr val="tx1"/>
                          </a:solidFill>
                          <a:latin typeface="Times New Roman"/>
                          <a:ea typeface="Times New Roman"/>
                          <a:cs typeface="Times New Roman"/>
                        </a:rPr>
                        <a:t>быццам</a:t>
                      </a:r>
                      <a:r>
                        <a:rPr lang="be-BY" sz="1400" dirty="0">
                          <a:solidFill>
                            <a:schemeClr val="tx1"/>
                          </a:solidFill>
                          <a:latin typeface="Times New Roman"/>
                          <a:ea typeface="Times New Roman"/>
                          <a:cs typeface="Times New Roman"/>
                        </a:rPr>
                        <a:t>, </a:t>
                      </a:r>
                      <a:r>
                        <a:rPr lang="be-BY" sz="1400" i="1" dirty="0">
                          <a:solidFill>
                            <a:schemeClr val="tx1"/>
                          </a:solidFill>
                          <a:latin typeface="Times New Roman"/>
                          <a:ea typeface="Times New Roman"/>
                          <a:cs typeface="Times New Roman"/>
                        </a:rPr>
                        <a:t>нібы</a:t>
                      </a:r>
                      <a:r>
                        <a:rPr lang="be-BY" sz="1400" dirty="0">
                          <a:solidFill>
                            <a:schemeClr val="tx1"/>
                          </a:solidFill>
                          <a:latin typeface="Times New Roman"/>
                          <a:ea typeface="Times New Roman"/>
                          <a:cs typeface="Times New Roman"/>
                        </a:rPr>
                        <a:t>, </a:t>
                      </a:r>
                      <a:r>
                        <a:rPr lang="be-BY" sz="1400" i="1" dirty="0">
                          <a:solidFill>
                            <a:schemeClr val="tx1"/>
                          </a:solidFill>
                          <a:latin typeface="Times New Roman"/>
                          <a:ea typeface="Times New Roman"/>
                          <a:cs typeface="Times New Roman"/>
                        </a:rPr>
                        <a:t>нібыта, чым</a:t>
                      </a:r>
                      <a:r>
                        <a:rPr lang="be-BY" sz="1400" dirty="0">
                          <a:solidFill>
                            <a:schemeClr val="tx1"/>
                          </a:solidFill>
                          <a:latin typeface="Times New Roman"/>
                          <a:ea typeface="Times New Roman"/>
                          <a:cs typeface="Times New Roman"/>
                        </a:rPr>
                        <a:t>, </a:t>
                      </a:r>
                      <a:r>
                        <a:rPr lang="be-BY" sz="1400" i="1" dirty="0" smtClean="0">
                          <a:solidFill>
                            <a:schemeClr val="tx1"/>
                          </a:solidFill>
                          <a:latin typeface="Times New Roman"/>
                          <a:ea typeface="Times New Roman"/>
                          <a:cs typeface="Times New Roman"/>
                        </a:rPr>
                        <a:t>што</a:t>
                      </a:r>
                      <a:r>
                        <a:rPr lang="be-BY" sz="1400" dirty="0" smtClean="0">
                          <a:solidFill>
                            <a:schemeClr val="tx1"/>
                          </a:solidFill>
                          <a:latin typeface="Times New Roman"/>
                          <a:ea typeface="Times New Roman"/>
                          <a:cs typeface="Times New Roman"/>
                        </a:rPr>
                        <a:t>. </a:t>
                      </a:r>
                    </a:p>
                    <a:p>
                      <a:pPr indent="449580">
                        <a:spcAft>
                          <a:spcPts val="0"/>
                        </a:spcAft>
                      </a:pPr>
                      <a:r>
                        <a:rPr lang="be-BY" sz="1400" dirty="0" smtClean="0">
                          <a:solidFill>
                            <a:schemeClr val="tx1"/>
                          </a:solidFill>
                          <a:latin typeface="Times New Roman"/>
                          <a:ea typeface="Times New Roman"/>
                          <a:cs typeface="Times New Roman"/>
                        </a:rPr>
                        <a:t>Існуюць </a:t>
                      </a:r>
                      <a:r>
                        <a:rPr lang="be-BY" sz="1400" dirty="0">
                          <a:solidFill>
                            <a:schemeClr val="tx1"/>
                          </a:solidFill>
                          <a:latin typeface="Times New Roman"/>
                          <a:ea typeface="Times New Roman"/>
                          <a:cs typeface="Times New Roman"/>
                        </a:rPr>
                        <a:t>і розныя іншыя канструкцыі з параўнальнымі злучнікамі (напрыклад, складаназалежны сказ з даданай параўнальнай часткай ці сказ з пабочнай канструкцыяй). </a:t>
                      </a:r>
                      <a:endParaRPr lang="ru-RU" sz="1400" dirty="0">
                        <a:solidFill>
                          <a:schemeClr val="tx1"/>
                        </a:solidFill>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ru-RU"/>
                    </a:p>
                  </a:txBody>
                  <a:tcPr/>
                </a:tc>
              </a:tr>
              <a:tr h="218928">
                <a:tc gridSpan="2">
                  <a:txBody>
                    <a:bodyPr/>
                    <a:lstStyle/>
                    <a:p>
                      <a:pPr algn="ctr">
                        <a:spcAft>
                          <a:spcPts val="0"/>
                        </a:spcAft>
                      </a:pPr>
                      <a:r>
                        <a:rPr lang="be-BY" sz="1400" b="1" dirty="0">
                          <a:latin typeface="Times New Roman"/>
                          <a:ea typeface="Times New Roman"/>
                          <a:cs typeface="Times New Roman"/>
                        </a:rPr>
                        <a:t>Коска ставіцца </a:t>
                      </a:r>
                      <a:endParaRPr lang="ru-RU" sz="1400" dirty="0">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75000"/>
                      </a:schemeClr>
                    </a:solidFill>
                  </a:tcPr>
                </a:tc>
                <a:tc hMerge="1">
                  <a:txBody>
                    <a:bodyPr/>
                    <a:lstStyle/>
                    <a:p>
                      <a:endParaRPr lang="ru-RU"/>
                    </a:p>
                  </a:txBody>
                  <a:tcPr/>
                </a:tc>
              </a:tr>
              <a:tr h="218928">
                <a:tc>
                  <a:txBody>
                    <a:bodyPr/>
                    <a:lstStyle/>
                    <a:p>
                      <a:pPr algn="ctr">
                        <a:spcAft>
                          <a:spcPts val="0"/>
                        </a:spcAft>
                      </a:pPr>
                      <a:r>
                        <a:rPr lang="ru-RU" sz="1400" b="0" i="1" kern="0" dirty="0" err="1">
                          <a:latin typeface="Times New Roman" pitchFamily="18" charset="0"/>
                          <a:ea typeface="Times New Roman"/>
                          <a:cs typeface="Times New Roman" pitchFamily="18" charset="0"/>
                        </a:rPr>
                        <a:t>Умовы</a:t>
                      </a:r>
                      <a:endParaRPr lang="ru-RU" sz="1400" b="1" i="1" kern="0" dirty="0">
                        <a:latin typeface="Times New Roman" pitchFamily="18" charset="0"/>
                        <a:ea typeface="Times New Roman"/>
                        <a:cs typeface="Times New Roman" pitchFamily="18" charset="0"/>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ctr">
                        <a:spcAft>
                          <a:spcPts val="0"/>
                        </a:spcAft>
                      </a:pPr>
                      <a:r>
                        <a:rPr lang="be-BY" sz="1400" i="1" dirty="0">
                          <a:latin typeface="Times New Roman" pitchFamily="18" charset="0"/>
                          <a:ea typeface="Times New Roman"/>
                          <a:cs typeface="Times New Roman" pitchFamily="18" charset="0"/>
                        </a:rPr>
                        <a:t>Прыклады</a:t>
                      </a:r>
                      <a:endParaRPr lang="ru-RU" sz="1400" i="1" dirty="0">
                        <a:latin typeface="Times New Roman" pitchFamily="18" charset="0"/>
                        <a:ea typeface="Times New Roman"/>
                        <a:cs typeface="Times New Roman" pitchFamily="18" charset="0"/>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656784">
                <a:tc>
                  <a:txBody>
                    <a:bodyPr/>
                    <a:lstStyle/>
                    <a:p>
                      <a:pPr algn="just">
                        <a:spcAft>
                          <a:spcPts val="0"/>
                        </a:spcAft>
                      </a:pPr>
                      <a:r>
                        <a:rPr lang="be-BY" sz="1400" dirty="0" smtClean="0">
                          <a:latin typeface="Times New Roman"/>
                          <a:ea typeface="Times New Roman"/>
                          <a:cs typeface="Times New Roman"/>
                        </a:rPr>
                        <a:t>1. Калі </a:t>
                      </a:r>
                      <a:r>
                        <a:rPr lang="be-BY" sz="1400" dirty="0">
                          <a:latin typeface="Times New Roman"/>
                          <a:ea typeface="Times New Roman"/>
                          <a:cs typeface="Times New Roman"/>
                        </a:rPr>
                        <a:t>ПЗ адносіцца да ўказальных слоў </a:t>
                      </a:r>
                      <a:r>
                        <a:rPr lang="be-BY" sz="1400" i="1" dirty="0">
                          <a:latin typeface="Times New Roman"/>
                          <a:ea typeface="Times New Roman"/>
                          <a:cs typeface="Times New Roman"/>
                        </a:rPr>
                        <a:t>так</a:t>
                      </a:r>
                      <a:r>
                        <a:rPr lang="be-BY" sz="1400" dirty="0">
                          <a:latin typeface="Times New Roman"/>
                          <a:ea typeface="Times New Roman"/>
                          <a:cs typeface="Times New Roman"/>
                        </a:rPr>
                        <a:t>, </a:t>
                      </a:r>
                      <a:r>
                        <a:rPr lang="be-BY" sz="1400" i="1" dirty="0">
                          <a:latin typeface="Times New Roman"/>
                          <a:ea typeface="Times New Roman"/>
                          <a:cs typeface="Times New Roman"/>
                        </a:rPr>
                        <a:t>такі</a:t>
                      </a:r>
                      <a:r>
                        <a:rPr lang="be-BY" sz="1400" dirty="0">
                          <a:latin typeface="Times New Roman"/>
                          <a:ea typeface="Times New Roman"/>
                          <a:cs typeface="Times New Roman"/>
                        </a:rPr>
                        <a:t>,</a:t>
                      </a:r>
                      <a:r>
                        <a:rPr lang="be-BY" sz="1400" i="1" dirty="0">
                          <a:latin typeface="Times New Roman"/>
                          <a:ea typeface="Times New Roman"/>
                          <a:cs typeface="Times New Roman"/>
                        </a:rPr>
                        <a:t> такая, такое, такія, гэтакі</a:t>
                      </a:r>
                      <a:r>
                        <a:rPr lang="be-BY" sz="1400" dirty="0">
                          <a:latin typeface="Times New Roman"/>
                          <a:ea typeface="Times New Roman"/>
                          <a:cs typeface="Times New Roman"/>
                        </a:rPr>
                        <a:t>, </a:t>
                      </a:r>
                      <a:r>
                        <a:rPr lang="be-BY" sz="1400" i="1" dirty="0">
                          <a:latin typeface="Times New Roman"/>
                          <a:ea typeface="Times New Roman"/>
                          <a:cs typeface="Times New Roman"/>
                        </a:rPr>
                        <a:t>гэтакая, гэтакае, гэтакія, </a:t>
                      </a:r>
                      <a:r>
                        <a:rPr lang="be-BY" sz="1400" dirty="0">
                          <a:latin typeface="Times New Roman"/>
                          <a:ea typeface="Times New Roman"/>
                          <a:cs typeface="Times New Roman"/>
                        </a:rPr>
                        <a:t>якія ёсць у асноўнай частцы сказа</a:t>
                      </a:r>
                      <a:endParaRPr lang="ru-RU" sz="1400" dirty="0">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r>
                        <a:rPr lang="be-BY" sz="1400" i="1" dirty="0">
                          <a:latin typeface="Times New Roman"/>
                          <a:ea typeface="Times New Roman"/>
                          <a:cs typeface="Times New Roman"/>
                        </a:rPr>
                        <a:t>Матуліны рукі нас цешаць, галубяць</a:t>
                      </a:r>
                      <a:r>
                        <a:rPr lang="be-BY" sz="1400" b="1" dirty="0">
                          <a:latin typeface="Times New Roman"/>
                          <a:ea typeface="Times New Roman"/>
                          <a:cs typeface="Times New Roman"/>
                        </a:rPr>
                        <a:t>,</a:t>
                      </a:r>
                      <a:r>
                        <a:rPr lang="be-BY" sz="1400" i="1" dirty="0">
                          <a:latin typeface="Times New Roman"/>
                          <a:ea typeface="Times New Roman"/>
                          <a:cs typeface="Times New Roman"/>
                        </a:rPr>
                        <a:t> </a:t>
                      </a:r>
                      <a:r>
                        <a:rPr lang="be-BY" sz="1400" i="1" u="sng" dirty="0">
                          <a:latin typeface="Times New Roman"/>
                          <a:ea typeface="Times New Roman"/>
                          <a:cs typeface="Times New Roman"/>
                        </a:rPr>
                        <a:t>так</a:t>
                      </a:r>
                      <a:r>
                        <a:rPr lang="be-BY" sz="1400" i="1" dirty="0">
                          <a:latin typeface="Times New Roman"/>
                          <a:ea typeface="Times New Roman"/>
                          <a:cs typeface="Times New Roman"/>
                        </a:rPr>
                        <a:t> шчыра</a:t>
                      </a:r>
                      <a:r>
                        <a:rPr lang="be-BY" sz="1400" b="1" dirty="0">
                          <a:latin typeface="Times New Roman"/>
                          <a:ea typeface="Times New Roman"/>
                          <a:cs typeface="Times New Roman"/>
                        </a:rPr>
                        <a:t>,</a:t>
                      </a:r>
                      <a:r>
                        <a:rPr lang="be-BY" sz="1400" i="1" dirty="0">
                          <a:latin typeface="Times New Roman"/>
                          <a:ea typeface="Times New Roman"/>
                          <a:cs typeface="Times New Roman"/>
                        </a:rPr>
                        <a:t> </a:t>
                      </a:r>
                      <a:r>
                        <a:rPr lang="be-BY" sz="1400" b="1" i="1" dirty="0">
                          <a:latin typeface="Times New Roman"/>
                          <a:ea typeface="Times New Roman"/>
                          <a:cs typeface="Times New Roman"/>
                        </a:rPr>
                        <a:t>як маці</a:t>
                      </a:r>
                      <a:r>
                        <a:rPr lang="be-BY" sz="1400" b="1" dirty="0">
                          <a:latin typeface="Times New Roman"/>
                          <a:ea typeface="Times New Roman"/>
                          <a:cs typeface="Times New Roman"/>
                        </a:rPr>
                        <a:t>,</a:t>
                      </a:r>
                      <a:r>
                        <a:rPr lang="be-BY" sz="1400" i="1" dirty="0">
                          <a:latin typeface="Times New Roman"/>
                          <a:ea typeface="Times New Roman"/>
                          <a:cs typeface="Times New Roman"/>
                        </a:rPr>
                        <a:t> ніхто нас не любіць. Ночы сталі </a:t>
                      </a:r>
                      <a:r>
                        <a:rPr lang="be-BY" sz="1400" i="1" u="sng" dirty="0">
                          <a:latin typeface="Times New Roman"/>
                          <a:ea typeface="Times New Roman"/>
                          <a:cs typeface="Times New Roman"/>
                        </a:rPr>
                        <a:t>такія</a:t>
                      </a:r>
                      <a:r>
                        <a:rPr lang="be-BY" sz="1400" i="1" dirty="0">
                          <a:latin typeface="Times New Roman"/>
                          <a:ea typeface="Times New Roman"/>
                          <a:cs typeface="Times New Roman"/>
                        </a:rPr>
                        <a:t> цёмныя</a:t>
                      </a:r>
                      <a:r>
                        <a:rPr lang="be-BY" sz="1400" dirty="0">
                          <a:latin typeface="Times New Roman"/>
                          <a:ea typeface="Times New Roman"/>
                          <a:cs typeface="Times New Roman"/>
                        </a:rPr>
                        <a:t>, </a:t>
                      </a:r>
                      <a:r>
                        <a:rPr lang="be-BY" sz="1400" b="1" i="1" dirty="0">
                          <a:latin typeface="Times New Roman"/>
                          <a:ea typeface="Times New Roman"/>
                          <a:cs typeface="Times New Roman"/>
                        </a:rPr>
                        <a:t>быццам сажа</a:t>
                      </a:r>
                      <a:r>
                        <a:rPr lang="be-BY" sz="1400" dirty="0">
                          <a:latin typeface="Times New Roman"/>
                          <a:ea typeface="Times New Roman"/>
                          <a:cs typeface="Times New Roman"/>
                        </a:rPr>
                        <a:t>.</a:t>
                      </a:r>
                      <a:r>
                        <a:rPr lang="be-BY" sz="1400" i="1" dirty="0">
                          <a:latin typeface="Times New Roman"/>
                          <a:ea typeface="Times New Roman"/>
                          <a:cs typeface="Times New Roman"/>
                        </a:rPr>
                        <a:t> </a:t>
                      </a:r>
                      <a:endParaRPr lang="ru-RU" sz="1400" dirty="0">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437856">
                <a:tc>
                  <a:txBody>
                    <a:bodyPr/>
                    <a:lstStyle/>
                    <a:p>
                      <a:pPr algn="just">
                        <a:spcAft>
                          <a:spcPts val="0"/>
                        </a:spcAft>
                      </a:pPr>
                      <a:r>
                        <a:rPr lang="be-BY" sz="1400" dirty="0" smtClean="0">
                          <a:solidFill>
                            <a:schemeClr val="bg1"/>
                          </a:solidFill>
                          <a:latin typeface="Times New Roman"/>
                          <a:ea typeface="Times New Roman"/>
                          <a:cs typeface="Times New Roman"/>
                        </a:rPr>
                        <a:t>2. Калі </a:t>
                      </a:r>
                      <a:r>
                        <a:rPr lang="be-BY" sz="1400" dirty="0">
                          <a:solidFill>
                            <a:schemeClr val="bg1"/>
                          </a:solidFill>
                          <a:latin typeface="Times New Roman"/>
                          <a:ea typeface="Times New Roman"/>
                          <a:cs typeface="Times New Roman"/>
                        </a:rPr>
                        <a:t>ПЗ маюць выразнае параўнальнае значэнне, хоць і не адносіцца да ўказальных слоў (іх можна падставіць)</a:t>
                      </a:r>
                      <a:endParaRPr lang="ru-RU" sz="1400" dirty="0">
                        <a:solidFill>
                          <a:schemeClr val="bg1"/>
                        </a:solidFill>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50000"/>
                      </a:schemeClr>
                    </a:solidFill>
                  </a:tcPr>
                </a:tc>
                <a:tc>
                  <a:txBody>
                    <a:bodyPr/>
                    <a:lstStyle/>
                    <a:p>
                      <a:pPr algn="just">
                        <a:spcAft>
                          <a:spcPts val="0"/>
                        </a:spcAft>
                      </a:pPr>
                      <a:r>
                        <a:rPr lang="be-BY" sz="1400" b="1" i="1" dirty="0">
                          <a:solidFill>
                            <a:schemeClr val="bg1"/>
                          </a:solidFill>
                          <a:latin typeface="Times New Roman"/>
                          <a:ea typeface="Times New Roman"/>
                          <a:cs typeface="Times New Roman"/>
                        </a:rPr>
                        <a:t>Як тая рабіна</a:t>
                      </a:r>
                      <a:r>
                        <a:rPr lang="be-BY" sz="1400" i="1" dirty="0">
                          <a:solidFill>
                            <a:schemeClr val="bg1"/>
                          </a:solidFill>
                          <a:latin typeface="Times New Roman"/>
                          <a:ea typeface="Times New Roman"/>
                          <a:cs typeface="Times New Roman"/>
                        </a:rPr>
                        <a:t>, цвіла ў тое лета Ганна. </a:t>
                      </a:r>
                      <a:endParaRPr lang="ru-RU" sz="1400" dirty="0">
                        <a:solidFill>
                          <a:schemeClr val="bg1"/>
                        </a:solidFill>
                        <a:latin typeface="Times New Roman"/>
                        <a:ea typeface="Times New Roman"/>
                        <a:cs typeface="Times New Roman"/>
                      </a:endParaRPr>
                    </a:p>
                    <a:p>
                      <a:pPr algn="just">
                        <a:spcAft>
                          <a:spcPts val="0"/>
                        </a:spcAft>
                      </a:pPr>
                      <a:r>
                        <a:rPr lang="be-BY" sz="1400" i="1" dirty="0">
                          <a:solidFill>
                            <a:schemeClr val="bg1"/>
                          </a:solidFill>
                          <a:latin typeface="Times New Roman"/>
                          <a:ea typeface="Times New Roman"/>
                          <a:cs typeface="Times New Roman"/>
                        </a:rPr>
                        <a:t>У мроку нікне лес кашлаты</a:t>
                      </a:r>
                      <a:r>
                        <a:rPr lang="be-BY" sz="1400" b="1" dirty="0">
                          <a:solidFill>
                            <a:schemeClr val="bg1"/>
                          </a:solidFill>
                          <a:latin typeface="Times New Roman"/>
                          <a:ea typeface="Times New Roman"/>
                          <a:cs typeface="Times New Roman"/>
                        </a:rPr>
                        <a:t>,</a:t>
                      </a:r>
                      <a:r>
                        <a:rPr lang="be-BY" sz="1400" i="1" dirty="0">
                          <a:solidFill>
                            <a:schemeClr val="bg1"/>
                          </a:solidFill>
                          <a:latin typeface="Times New Roman"/>
                          <a:ea typeface="Times New Roman"/>
                          <a:cs typeface="Times New Roman"/>
                        </a:rPr>
                        <a:t> </a:t>
                      </a:r>
                      <a:r>
                        <a:rPr lang="be-BY" sz="1400" b="1" i="1" dirty="0">
                          <a:solidFill>
                            <a:schemeClr val="bg1"/>
                          </a:solidFill>
                          <a:latin typeface="Times New Roman"/>
                          <a:ea typeface="Times New Roman"/>
                          <a:cs typeface="Times New Roman"/>
                        </a:rPr>
                        <a:t>бы нейкі</a:t>
                      </a:r>
                      <a:r>
                        <a:rPr lang="be-BY" sz="1400" i="1" dirty="0">
                          <a:solidFill>
                            <a:schemeClr val="bg1"/>
                          </a:solidFill>
                          <a:latin typeface="Times New Roman"/>
                          <a:ea typeface="Times New Roman"/>
                          <a:cs typeface="Times New Roman"/>
                        </a:rPr>
                        <a:t> </a:t>
                      </a:r>
                      <a:r>
                        <a:rPr lang="be-BY" sz="1400" b="1" i="1" dirty="0">
                          <a:solidFill>
                            <a:schemeClr val="bg1"/>
                          </a:solidFill>
                          <a:latin typeface="Times New Roman"/>
                          <a:ea typeface="Times New Roman"/>
                          <a:cs typeface="Times New Roman"/>
                        </a:rPr>
                        <a:t>хітры чарадзей</a:t>
                      </a:r>
                      <a:r>
                        <a:rPr lang="be-BY" sz="1400" i="1" dirty="0">
                          <a:solidFill>
                            <a:schemeClr val="bg1"/>
                          </a:solidFill>
                          <a:latin typeface="Times New Roman"/>
                          <a:ea typeface="Times New Roman"/>
                          <a:cs typeface="Times New Roman"/>
                        </a:rPr>
                        <a:t>. </a:t>
                      </a:r>
                      <a:endParaRPr lang="ru-RU" sz="1400" dirty="0">
                        <a:solidFill>
                          <a:schemeClr val="bg1"/>
                        </a:solidFill>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50000"/>
                      </a:schemeClr>
                    </a:solidFill>
                  </a:tcPr>
                </a:tc>
              </a:tr>
              <a:tr h="437856">
                <a:tc>
                  <a:txBody>
                    <a:bodyPr/>
                    <a:lstStyle/>
                    <a:p>
                      <a:pPr algn="just">
                        <a:spcAft>
                          <a:spcPts val="0"/>
                        </a:spcAft>
                      </a:pPr>
                      <a:r>
                        <a:rPr lang="be-BY" sz="1400" dirty="0" smtClean="0">
                          <a:latin typeface="Times New Roman"/>
                          <a:ea typeface="Times New Roman"/>
                          <a:cs typeface="Times New Roman"/>
                        </a:rPr>
                        <a:t>3. Калі </a:t>
                      </a:r>
                      <a:r>
                        <a:rPr lang="be-BY" sz="1400" dirty="0">
                          <a:latin typeface="Times New Roman"/>
                          <a:ea typeface="Times New Roman"/>
                          <a:cs typeface="Times New Roman"/>
                        </a:rPr>
                        <a:t>ПЗ мае заключальнае ці </a:t>
                      </a:r>
                      <a:r>
                        <a:rPr lang="be-BY" sz="1400" dirty="0" smtClean="0">
                          <a:latin typeface="Times New Roman"/>
                          <a:ea typeface="Times New Roman"/>
                          <a:cs typeface="Times New Roman"/>
                        </a:rPr>
                        <a:t>паясняльнае </a:t>
                      </a:r>
                      <a:r>
                        <a:rPr lang="be-BY" sz="1400" dirty="0">
                          <a:latin typeface="Times New Roman"/>
                          <a:ea typeface="Times New Roman"/>
                          <a:cs typeface="Times New Roman"/>
                        </a:rPr>
                        <a:t>значэнне </a:t>
                      </a:r>
                      <a:endParaRPr lang="ru-RU" sz="1400" dirty="0">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be-BY" sz="1400" i="1" dirty="0">
                          <a:latin typeface="Times New Roman"/>
                          <a:ea typeface="Times New Roman"/>
                          <a:cs typeface="Times New Roman"/>
                        </a:rPr>
                        <a:t>Ночка глухая цягнецца доўга, </a:t>
                      </a:r>
                      <a:r>
                        <a:rPr lang="be-BY" sz="1400" b="1" i="1" dirty="0">
                          <a:latin typeface="Times New Roman"/>
                          <a:ea typeface="Times New Roman"/>
                          <a:cs typeface="Times New Roman"/>
                        </a:rPr>
                        <a:t>як год</a:t>
                      </a:r>
                      <a:r>
                        <a:rPr lang="be-BY" sz="1400" i="1" dirty="0">
                          <a:latin typeface="Times New Roman"/>
                          <a:ea typeface="Times New Roman"/>
                          <a:cs typeface="Times New Roman"/>
                        </a:rPr>
                        <a:t>. Ластаўка</a:t>
                      </a:r>
                      <a:r>
                        <a:rPr lang="be-BY" sz="1400" b="1" dirty="0">
                          <a:latin typeface="Times New Roman"/>
                          <a:ea typeface="Times New Roman"/>
                          <a:cs typeface="Times New Roman"/>
                        </a:rPr>
                        <a:t>,</a:t>
                      </a:r>
                      <a:r>
                        <a:rPr lang="be-BY" sz="1400" i="1" dirty="0">
                          <a:latin typeface="Times New Roman"/>
                          <a:ea typeface="Times New Roman"/>
                          <a:cs typeface="Times New Roman"/>
                        </a:rPr>
                        <a:t> </a:t>
                      </a:r>
                      <a:r>
                        <a:rPr lang="be-BY" sz="1400" b="1" i="1" dirty="0">
                          <a:latin typeface="Times New Roman"/>
                          <a:ea typeface="Times New Roman"/>
                          <a:cs typeface="Times New Roman"/>
                        </a:rPr>
                        <a:t>як і ўсе птушкі</a:t>
                      </a:r>
                      <a:r>
                        <a:rPr lang="be-BY" sz="1400" b="1" dirty="0">
                          <a:latin typeface="Times New Roman"/>
                          <a:ea typeface="Times New Roman"/>
                          <a:cs typeface="Times New Roman"/>
                        </a:rPr>
                        <a:t>,</a:t>
                      </a:r>
                      <a:r>
                        <a:rPr lang="be-BY" sz="1400" i="1" dirty="0">
                          <a:latin typeface="Times New Roman"/>
                          <a:ea typeface="Times New Roman"/>
                          <a:cs typeface="Times New Roman"/>
                        </a:rPr>
                        <a:t> радуецца сонцу і яснаму дню. </a:t>
                      </a:r>
                      <a:endParaRPr lang="ru-RU" sz="1400" dirty="0">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440087">
                <a:tc>
                  <a:txBody>
                    <a:bodyPr/>
                    <a:lstStyle/>
                    <a:p>
                      <a:pPr algn="just">
                        <a:spcAft>
                          <a:spcPts val="0"/>
                        </a:spcAft>
                      </a:pPr>
                      <a:r>
                        <a:rPr lang="be-BY" sz="1400" dirty="0" smtClean="0">
                          <a:latin typeface="Times New Roman"/>
                          <a:ea typeface="Times New Roman"/>
                          <a:cs typeface="Times New Roman"/>
                        </a:rPr>
                        <a:t>4. Перад </a:t>
                      </a:r>
                      <a:r>
                        <a:rPr lang="be-BY" sz="1400" dirty="0">
                          <a:latin typeface="Times New Roman"/>
                          <a:ea typeface="Times New Roman"/>
                          <a:cs typeface="Times New Roman"/>
                        </a:rPr>
                        <a:t>злучнікам </a:t>
                      </a:r>
                      <a:r>
                        <a:rPr lang="be-BY" sz="1400" i="1" dirty="0">
                          <a:latin typeface="Times New Roman"/>
                          <a:ea typeface="Times New Roman"/>
                          <a:cs typeface="Times New Roman"/>
                        </a:rPr>
                        <a:t>як</a:t>
                      </a:r>
                      <a:r>
                        <a:rPr lang="be-BY" sz="1400" dirty="0">
                          <a:latin typeface="Times New Roman"/>
                          <a:ea typeface="Times New Roman"/>
                          <a:cs typeface="Times New Roman"/>
                        </a:rPr>
                        <a:t> у </a:t>
                      </a:r>
                      <a:r>
                        <a:rPr lang="be-BY" sz="1400" dirty="0" smtClean="0">
                          <a:latin typeface="Times New Roman"/>
                          <a:ea typeface="Times New Roman"/>
                          <a:cs typeface="Times New Roman"/>
                        </a:rPr>
                        <a:t>спалучэннях </a:t>
                      </a:r>
                      <a:r>
                        <a:rPr lang="be-BY" sz="1400" i="1" dirty="0" smtClean="0">
                          <a:latin typeface="Times New Roman"/>
                          <a:ea typeface="Times New Roman"/>
                          <a:cs typeface="Times New Roman"/>
                        </a:rPr>
                        <a:t>не </a:t>
                      </a:r>
                      <a:r>
                        <a:rPr lang="be-BY" sz="1400" i="1" dirty="0">
                          <a:latin typeface="Times New Roman"/>
                          <a:ea typeface="Times New Roman"/>
                          <a:cs typeface="Times New Roman"/>
                        </a:rPr>
                        <a:t>хто іншы</a:t>
                      </a:r>
                      <a:r>
                        <a:rPr lang="be-BY" sz="1400" dirty="0">
                          <a:latin typeface="Times New Roman"/>
                          <a:ea typeface="Times New Roman"/>
                          <a:cs typeface="Times New Roman"/>
                        </a:rPr>
                        <a:t>, </a:t>
                      </a:r>
                      <a:r>
                        <a:rPr lang="be-BY" sz="1400" i="1" dirty="0">
                          <a:latin typeface="Times New Roman"/>
                          <a:ea typeface="Times New Roman"/>
                          <a:cs typeface="Times New Roman"/>
                        </a:rPr>
                        <a:t>як</a:t>
                      </a:r>
                      <a:r>
                        <a:rPr lang="be-BY" sz="1400" dirty="0">
                          <a:latin typeface="Times New Roman"/>
                          <a:ea typeface="Times New Roman"/>
                          <a:cs typeface="Times New Roman"/>
                        </a:rPr>
                        <a:t>; </a:t>
                      </a:r>
                      <a:r>
                        <a:rPr lang="be-BY" sz="1400" i="1" dirty="0">
                          <a:latin typeface="Times New Roman"/>
                          <a:ea typeface="Times New Roman"/>
                          <a:cs typeface="Times New Roman"/>
                        </a:rPr>
                        <a:t>не што іншае</a:t>
                      </a:r>
                      <a:r>
                        <a:rPr lang="be-BY" sz="1400" dirty="0">
                          <a:latin typeface="Times New Roman"/>
                          <a:ea typeface="Times New Roman"/>
                          <a:cs typeface="Times New Roman"/>
                        </a:rPr>
                        <a:t>, </a:t>
                      </a:r>
                      <a:r>
                        <a:rPr lang="be-BY" sz="1400" i="1" dirty="0">
                          <a:latin typeface="Times New Roman"/>
                          <a:ea typeface="Times New Roman"/>
                          <a:cs typeface="Times New Roman"/>
                        </a:rPr>
                        <a:t>як</a:t>
                      </a:r>
                      <a:r>
                        <a:rPr lang="be-BY" sz="1400" dirty="0">
                          <a:latin typeface="Times New Roman"/>
                          <a:ea typeface="Times New Roman"/>
                          <a:cs typeface="Times New Roman"/>
                        </a:rPr>
                        <a:t>;  </a:t>
                      </a:r>
                      <a:r>
                        <a:rPr lang="be-BY" sz="1400" i="1" dirty="0" smtClean="0">
                          <a:latin typeface="Times New Roman"/>
                          <a:ea typeface="Times New Roman"/>
                          <a:cs typeface="Times New Roman"/>
                        </a:rPr>
                        <a:t>як </a:t>
                      </a:r>
                      <a:r>
                        <a:rPr lang="be-BY" sz="1400" i="1" dirty="0">
                          <a:latin typeface="Times New Roman"/>
                          <a:ea typeface="Times New Roman"/>
                          <a:cs typeface="Times New Roman"/>
                        </a:rPr>
                        <a:t>правіла</a:t>
                      </a:r>
                      <a:r>
                        <a:rPr lang="be-BY" sz="1400" dirty="0">
                          <a:latin typeface="Times New Roman"/>
                          <a:ea typeface="Times New Roman"/>
                          <a:cs typeface="Times New Roman"/>
                        </a:rPr>
                        <a:t>; </a:t>
                      </a:r>
                      <a:r>
                        <a:rPr lang="be-BY" sz="1400" i="1" dirty="0">
                          <a:latin typeface="Times New Roman"/>
                          <a:ea typeface="Times New Roman"/>
                          <a:cs typeface="Times New Roman"/>
                        </a:rPr>
                        <a:t>як заўсёды</a:t>
                      </a:r>
                      <a:r>
                        <a:rPr lang="be-BY" sz="1400" dirty="0">
                          <a:latin typeface="Times New Roman"/>
                          <a:ea typeface="Times New Roman"/>
                          <a:cs typeface="Times New Roman"/>
                        </a:rPr>
                        <a:t>; </a:t>
                      </a:r>
                      <a:r>
                        <a:rPr lang="be-BY" sz="1400" i="1" dirty="0">
                          <a:latin typeface="Times New Roman"/>
                          <a:ea typeface="Times New Roman"/>
                          <a:cs typeface="Times New Roman"/>
                        </a:rPr>
                        <a:t>як ніколі</a:t>
                      </a:r>
                      <a:r>
                        <a:rPr lang="be-BY" sz="1400" dirty="0">
                          <a:latin typeface="Times New Roman"/>
                          <a:ea typeface="Times New Roman"/>
                          <a:cs typeface="Times New Roman"/>
                        </a:rPr>
                        <a:t> і інш.</a:t>
                      </a:r>
                      <a:endParaRPr lang="ru-RU" sz="1400" dirty="0">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400" i="1" dirty="0">
                          <a:latin typeface="Times New Roman"/>
                          <a:ea typeface="Times New Roman"/>
                          <a:cs typeface="Times New Roman"/>
                        </a:rPr>
                        <a:t>На гарызонце віднееца </a:t>
                      </a:r>
                      <a:r>
                        <a:rPr lang="be-BY" sz="1400" i="1" u="sng" dirty="0">
                          <a:latin typeface="Times New Roman"/>
                          <a:ea typeface="Times New Roman"/>
                          <a:cs typeface="Times New Roman"/>
                        </a:rPr>
                        <a:t>не што іншае</a:t>
                      </a:r>
                      <a:r>
                        <a:rPr lang="be-BY" sz="1400" b="1" dirty="0">
                          <a:latin typeface="Times New Roman"/>
                          <a:ea typeface="Times New Roman"/>
                          <a:cs typeface="Times New Roman"/>
                        </a:rPr>
                        <a:t>,</a:t>
                      </a:r>
                      <a:r>
                        <a:rPr lang="be-BY" sz="1400" i="1" dirty="0">
                          <a:latin typeface="Times New Roman"/>
                          <a:ea typeface="Times New Roman"/>
                          <a:cs typeface="Times New Roman"/>
                        </a:rPr>
                        <a:t> </a:t>
                      </a:r>
                      <a:r>
                        <a:rPr lang="be-BY" sz="1400" i="1" u="sng" dirty="0">
                          <a:latin typeface="Times New Roman"/>
                          <a:ea typeface="Times New Roman"/>
                          <a:cs typeface="Times New Roman"/>
                        </a:rPr>
                        <a:t>як </a:t>
                      </a:r>
                      <a:r>
                        <a:rPr lang="be-BY" sz="1400" i="1" dirty="0">
                          <a:latin typeface="Times New Roman"/>
                          <a:ea typeface="Times New Roman"/>
                          <a:cs typeface="Times New Roman"/>
                        </a:rPr>
                        <a:t>гара.</a:t>
                      </a:r>
                      <a:endParaRPr lang="ru-RU" sz="1400" dirty="0">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437856">
                <a:tc>
                  <a:txBody>
                    <a:bodyPr/>
                    <a:lstStyle/>
                    <a:p>
                      <a:pPr algn="just">
                        <a:spcAft>
                          <a:spcPts val="0"/>
                        </a:spcAft>
                      </a:pPr>
                      <a:r>
                        <a:rPr lang="be-BY" sz="1400" dirty="0" smtClean="0">
                          <a:latin typeface="Times New Roman"/>
                          <a:ea typeface="Times New Roman"/>
                          <a:cs typeface="Times New Roman"/>
                        </a:rPr>
                        <a:t>5. Калі </a:t>
                      </a:r>
                      <a:r>
                        <a:rPr lang="be-BY" sz="1400" dirty="0">
                          <a:latin typeface="Times New Roman"/>
                          <a:ea typeface="Times New Roman"/>
                          <a:cs typeface="Times New Roman"/>
                        </a:rPr>
                        <a:t>канструкцыі са злучнікам </a:t>
                      </a:r>
                      <a:r>
                        <a:rPr lang="be-BY" sz="1400" b="1" i="1" dirty="0">
                          <a:latin typeface="Times New Roman"/>
                          <a:ea typeface="Times New Roman"/>
                          <a:cs typeface="Times New Roman"/>
                        </a:rPr>
                        <a:t>як</a:t>
                      </a:r>
                      <a:r>
                        <a:rPr lang="be-BY" sz="1400" dirty="0">
                          <a:latin typeface="Times New Roman"/>
                          <a:ea typeface="Times New Roman"/>
                          <a:cs typeface="Times New Roman"/>
                        </a:rPr>
                        <a:t> з’яўляюцца пабочнымі словамі ці спалучэннямі слоў</a:t>
                      </a:r>
                      <a:endParaRPr lang="ru-RU" sz="1400" dirty="0">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400" i="1" dirty="0">
                          <a:latin typeface="Times New Roman"/>
                          <a:ea typeface="Times New Roman"/>
                          <a:cs typeface="Times New Roman"/>
                        </a:rPr>
                        <a:t>Рыба</a:t>
                      </a:r>
                      <a:r>
                        <a:rPr lang="be-BY" sz="1400" b="1" dirty="0">
                          <a:latin typeface="Times New Roman"/>
                          <a:ea typeface="Times New Roman"/>
                          <a:cs typeface="Times New Roman"/>
                        </a:rPr>
                        <a:t>,</a:t>
                      </a:r>
                      <a:r>
                        <a:rPr lang="be-BY" sz="1400" i="1" dirty="0">
                          <a:latin typeface="Times New Roman"/>
                          <a:ea typeface="Times New Roman"/>
                          <a:cs typeface="Times New Roman"/>
                        </a:rPr>
                        <a:t> </a:t>
                      </a:r>
                      <a:r>
                        <a:rPr lang="be-BY" sz="1400" b="1" i="1" dirty="0">
                          <a:latin typeface="Times New Roman"/>
                          <a:ea typeface="Times New Roman"/>
                          <a:cs typeface="Times New Roman"/>
                        </a:rPr>
                        <a:t>як на злосць</a:t>
                      </a:r>
                      <a:r>
                        <a:rPr lang="be-BY" sz="1400" b="1" dirty="0">
                          <a:latin typeface="Times New Roman"/>
                          <a:ea typeface="Times New Roman"/>
                          <a:cs typeface="Times New Roman"/>
                        </a:rPr>
                        <a:t>,</a:t>
                      </a:r>
                      <a:r>
                        <a:rPr lang="be-BY" sz="1400" i="1" dirty="0">
                          <a:latin typeface="Times New Roman"/>
                          <a:ea typeface="Times New Roman"/>
                          <a:cs typeface="Times New Roman"/>
                        </a:rPr>
                        <a:t> не лавілася. </a:t>
                      </a:r>
                      <a:endParaRPr lang="ru-RU" sz="1400" dirty="0">
                        <a:latin typeface="Times New Roman"/>
                        <a:ea typeface="Times New Roman"/>
                        <a:cs typeface="Times New Roman"/>
                      </a:endParaRPr>
                    </a:p>
                    <a:p>
                      <a:pPr algn="just">
                        <a:spcAft>
                          <a:spcPts val="0"/>
                        </a:spcAft>
                      </a:pPr>
                      <a:r>
                        <a:rPr lang="be-BY" sz="1400" i="1" dirty="0">
                          <a:latin typeface="Times New Roman"/>
                          <a:ea typeface="Times New Roman"/>
                          <a:cs typeface="Times New Roman"/>
                        </a:rPr>
                        <a:t>Фартух мне бабуля</a:t>
                      </a:r>
                      <a:r>
                        <a:rPr lang="be-BY" sz="1400" dirty="0">
                          <a:latin typeface="Times New Roman"/>
                          <a:ea typeface="Times New Roman"/>
                          <a:cs typeface="Times New Roman"/>
                        </a:rPr>
                        <a:t>,</a:t>
                      </a:r>
                      <a:r>
                        <a:rPr lang="be-BY" sz="1400" i="1" dirty="0">
                          <a:latin typeface="Times New Roman"/>
                          <a:ea typeface="Times New Roman"/>
                          <a:cs typeface="Times New Roman"/>
                        </a:rPr>
                        <a:t> </a:t>
                      </a:r>
                      <a:r>
                        <a:rPr lang="be-BY" sz="1400" b="1" i="1" dirty="0">
                          <a:latin typeface="Times New Roman"/>
                          <a:ea typeface="Times New Roman"/>
                          <a:cs typeface="Times New Roman"/>
                        </a:rPr>
                        <a:t>як бачыш</a:t>
                      </a:r>
                      <a:r>
                        <a:rPr lang="be-BY" sz="1400" dirty="0">
                          <a:latin typeface="Times New Roman"/>
                          <a:ea typeface="Times New Roman"/>
                          <a:cs typeface="Times New Roman"/>
                        </a:rPr>
                        <a:t>,</a:t>
                      </a:r>
                      <a:r>
                        <a:rPr lang="be-BY" sz="1400" i="1" dirty="0">
                          <a:latin typeface="Times New Roman"/>
                          <a:ea typeface="Times New Roman"/>
                          <a:cs typeface="Times New Roman"/>
                        </a:rPr>
                        <a:t> пашыла.</a:t>
                      </a:r>
                      <a:endParaRPr lang="ru-RU" sz="1400" dirty="0">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437856">
                <a:tc>
                  <a:txBody>
                    <a:bodyPr/>
                    <a:lstStyle/>
                    <a:p>
                      <a:pPr algn="just">
                        <a:spcAft>
                          <a:spcPts val="0"/>
                        </a:spcAft>
                      </a:pPr>
                      <a:r>
                        <a:rPr lang="be-BY" sz="1400" dirty="0" smtClean="0">
                          <a:solidFill>
                            <a:schemeClr val="bg1"/>
                          </a:solidFill>
                          <a:latin typeface="Times New Roman"/>
                          <a:ea typeface="Times New Roman"/>
                          <a:cs typeface="Times New Roman"/>
                        </a:rPr>
                        <a:t>6. Калі </a:t>
                      </a:r>
                      <a:r>
                        <a:rPr lang="be-BY" sz="1400" dirty="0">
                          <a:solidFill>
                            <a:schemeClr val="bg1"/>
                          </a:solidFill>
                          <a:latin typeface="Times New Roman"/>
                          <a:ea typeface="Times New Roman"/>
                          <a:cs typeface="Times New Roman"/>
                        </a:rPr>
                        <a:t>канструкцыя са злучнікам </a:t>
                      </a:r>
                      <a:r>
                        <a:rPr lang="be-BY" sz="1400" b="1" i="1" dirty="0">
                          <a:solidFill>
                            <a:schemeClr val="bg1"/>
                          </a:solidFill>
                          <a:latin typeface="Times New Roman"/>
                          <a:ea typeface="Times New Roman"/>
                          <a:cs typeface="Times New Roman"/>
                        </a:rPr>
                        <a:t>як</a:t>
                      </a:r>
                      <a:r>
                        <a:rPr lang="be-BY" sz="1400" dirty="0">
                          <a:solidFill>
                            <a:schemeClr val="bg1"/>
                          </a:solidFill>
                          <a:latin typeface="Times New Roman"/>
                          <a:ea typeface="Times New Roman"/>
                          <a:cs typeface="Times New Roman"/>
                        </a:rPr>
                        <a:t> з’яўляецца прыдаткам</a:t>
                      </a:r>
                      <a:endParaRPr lang="ru-RU" sz="1400" dirty="0">
                        <a:solidFill>
                          <a:schemeClr val="bg1"/>
                        </a:solidFill>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50000"/>
                      </a:schemeClr>
                    </a:solidFill>
                  </a:tcPr>
                </a:tc>
                <a:tc>
                  <a:txBody>
                    <a:bodyPr/>
                    <a:lstStyle/>
                    <a:p>
                      <a:pPr algn="just">
                        <a:spcAft>
                          <a:spcPts val="0"/>
                        </a:spcAft>
                      </a:pPr>
                      <a:r>
                        <a:rPr lang="be-BY" sz="1400" b="1" i="1" dirty="0">
                          <a:solidFill>
                            <a:schemeClr val="bg1"/>
                          </a:solidFill>
                          <a:latin typeface="Times New Roman"/>
                          <a:ea typeface="Times New Roman"/>
                          <a:cs typeface="Times New Roman"/>
                        </a:rPr>
                        <a:t>Як чалавек ваенны</a:t>
                      </a:r>
                      <a:r>
                        <a:rPr lang="be-BY" sz="1400" b="1" dirty="0">
                          <a:solidFill>
                            <a:schemeClr val="bg1"/>
                          </a:solidFill>
                          <a:latin typeface="Times New Roman"/>
                          <a:ea typeface="Times New Roman"/>
                          <a:cs typeface="Times New Roman"/>
                        </a:rPr>
                        <a:t>,</a:t>
                      </a:r>
                      <a:r>
                        <a:rPr lang="be-BY" sz="1400" i="1" dirty="0">
                          <a:solidFill>
                            <a:schemeClr val="bg1"/>
                          </a:solidFill>
                          <a:latin typeface="Times New Roman"/>
                          <a:ea typeface="Times New Roman"/>
                          <a:cs typeface="Times New Roman"/>
                        </a:rPr>
                        <a:t> Аркадзь не абмяроўваў каманды начальства, а выконваў іх.</a:t>
                      </a:r>
                      <a:endParaRPr lang="ru-RU" sz="1400" dirty="0">
                        <a:solidFill>
                          <a:schemeClr val="bg1"/>
                        </a:solidFill>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50000"/>
                      </a:schemeClr>
                    </a:solidFill>
                  </a:tcPr>
                </a:tc>
              </a:tr>
              <a:tr h="437856">
                <a:tc>
                  <a:txBody>
                    <a:bodyPr/>
                    <a:lstStyle/>
                    <a:p>
                      <a:pPr algn="just">
                        <a:spcAft>
                          <a:spcPts val="0"/>
                        </a:spcAft>
                      </a:pPr>
                      <a:r>
                        <a:rPr lang="be-BY" sz="1400" dirty="0" smtClean="0">
                          <a:solidFill>
                            <a:schemeClr val="tx1"/>
                          </a:solidFill>
                          <a:latin typeface="Times New Roman"/>
                          <a:ea typeface="Times New Roman"/>
                          <a:cs typeface="Times New Roman"/>
                        </a:rPr>
                        <a:t>7. Паміж </a:t>
                      </a:r>
                      <a:r>
                        <a:rPr lang="be-BY" sz="1400" dirty="0">
                          <a:solidFill>
                            <a:schemeClr val="tx1"/>
                          </a:solidFill>
                          <a:latin typeface="Times New Roman"/>
                          <a:ea typeface="Times New Roman"/>
                          <a:cs typeface="Times New Roman"/>
                        </a:rPr>
                        <a:t>галоўнай і даданай </a:t>
                      </a:r>
                      <a:r>
                        <a:rPr lang="be-BY" sz="1400" i="1" dirty="0">
                          <a:solidFill>
                            <a:schemeClr val="tx1"/>
                          </a:solidFill>
                          <a:latin typeface="Times New Roman"/>
                          <a:ea typeface="Times New Roman"/>
                          <a:cs typeface="Times New Roman"/>
                        </a:rPr>
                        <a:t>параўнальнай</a:t>
                      </a:r>
                      <a:r>
                        <a:rPr lang="be-BY" sz="1400" dirty="0">
                          <a:solidFill>
                            <a:schemeClr val="tx1"/>
                          </a:solidFill>
                          <a:latin typeface="Times New Roman"/>
                          <a:ea typeface="Times New Roman"/>
                          <a:cs typeface="Times New Roman"/>
                        </a:rPr>
                        <a:t> часткамі </a:t>
                      </a:r>
                      <a:r>
                        <a:rPr lang="be-BY" sz="1400" dirty="0" smtClean="0">
                          <a:solidFill>
                            <a:schemeClr val="tx1"/>
                          </a:solidFill>
                          <a:latin typeface="Times New Roman"/>
                          <a:ea typeface="Times New Roman"/>
                          <a:cs typeface="Times New Roman"/>
                        </a:rPr>
                        <a:t>складаназалежнага </a:t>
                      </a:r>
                      <a:r>
                        <a:rPr lang="be-BY" sz="1400" dirty="0">
                          <a:solidFill>
                            <a:schemeClr val="tx1"/>
                          </a:solidFill>
                          <a:latin typeface="Times New Roman"/>
                          <a:ea typeface="Times New Roman"/>
                          <a:cs typeface="Times New Roman"/>
                        </a:rPr>
                        <a:t>сказа (перад злучнікам </a:t>
                      </a:r>
                      <a:r>
                        <a:rPr lang="be-BY" sz="1400" b="1" i="1" dirty="0">
                          <a:solidFill>
                            <a:schemeClr val="tx1"/>
                          </a:solidFill>
                          <a:latin typeface="Times New Roman"/>
                          <a:ea typeface="Times New Roman"/>
                          <a:cs typeface="Times New Roman"/>
                        </a:rPr>
                        <a:t>як</a:t>
                      </a:r>
                      <a:r>
                        <a:rPr lang="be-BY" sz="1400" dirty="0">
                          <a:solidFill>
                            <a:schemeClr val="tx1"/>
                          </a:solidFill>
                          <a:latin typeface="Times New Roman"/>
                          <a:ea typeface="Times New Roman"/>
                          <a:cs typeface="Times New Roman"/>
                        </a:rPr>
                        <a:t>)</a:t>
                      </a:r>
                      <a:endParaRPr lang="ru-RU" sz="1400" dirty="0">
                        <a:solidFill>
                          <a:schemeClr val="tx1"/>
                        </a:solidFill>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just">
                        <a:spcAft>
                          <a:spcPts val="0"/>
                        </a:spcAft>
                      </a:pPr>
                      <a:r>
                        <a:rPr lang="be-BY" sz="1400" i="1" dirty="0">
                          <a:solidFill>
                            <a:schemeClr val="tx1"/>
                          </a:solidFill>
                          <a:latin typeface="Times New Roman"/>
                          <a:ea typeface="Times New Roman"/>
                          <a:cs typeface="Times New Roman"/>
                        </a:rPr>
                        <a:t>Гаманілі лясы і паляны</a:t>
                      </a:r>
                      <a:r>
                        <a:rPr lang="be-BY" sz="1400" b="1" dirty="0">
                          <a:solidFill>
                            <a:schemeClr val="tx1"/>
                          </a:solidFill>
                          <a:latin typeface="Times New Roman"/>
                          <a:ea typeface="Times New Roman"/>
                          <a:cs typeface="Times New Roman"/>
                        </a:rPr>
                        <a:t>,</a:t>
                      </a:r>
                      <a:r>
                        <a:rPr lang="be-BY" sz="1400" i="1" dirty="0">
                          <a:solidFill>
                            <a:schemeClr val="tx1"/>
                          </a:solidFill>
                          <a:latin typeface="Times New Roman"/>
                          <a:ea typeface="Times New Roman"/>
                          <a:cs typeface="Times New Roman"/>
                        </a:rPr>
                        <a:t> </a:t>
                      </a:r>
                      <a:r>
                        <a:rPr lang="be-BY" sz="1400" b="1" i="1" dirty="0">
                          <a:solidFill>
                            <a:schemeClr val="tx1"/>
                          </a:solidFill>
                          <a:latin typeface="Times New Roman"/>
                          <a:ea typeface="Times New Roman"/>
                          <a:cs typeface="Times New Roman"/>
                        </a:rPr>
                        <a:t>як выходзілі ў бой партызаны.</a:t>
                      </a:r>
                      <a:endParaRPr lang="ru-RU" sz="1400" dirty="0">
                        <a:solidFill>
                          <a:schemeClr val="tx1"/>
                        </a:solidFill>
                        <a:latin typeface="Times New Roman"/>
                        <a:ea typeface="Times New Roman"/>
                        <a:cs typeface="Times New Roman"/>
                      </a:endParaRPr>
                    </a:p>
                  </a:txBody>
                  <a:tcPr marL="41945" marR="419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142844" y="1500172"/>
          <a:ext cx="8858312" cy="4663440"/>
        </p:xfrm>
        <a:graphic>
          <a:graphicData uri="http://schemas.openxmlformats.org/drawingml/2006/table">
            <a:tbl>
              <a:tblPr/>
              <a:tblGrid>
                <a:gridCol w="4000528"/>
                <a:gridCol w="4857784"/>
              </a:tblGrid>
              <a:tr h="259796">
                <a:tc gridSpan="2">
                  <a:txBody>
                    <a:bodyPr/>
                    <a:lstStyle/>
                    <a:p>
                      <a:pPr algn="ctr">
                        <a:spcAft>
                          <a:spcPts val="0"/>
                        </a:spcAft>
                      </a:pPr>
                      <a:r>
                        <a:rPr lang="be-BY" sz="1800" b="1" i="1" dirty="0" smtClean="0">
                          <a:solidFill>
                            <a:schemeClr val="bg1"/>
                          </a:solidFill>
                          <a:latin typeface="Times New Roman"/>
                          <a:ea typeface="Times New Roman"/>
                          <a:cs typeface="Times New Roman"/>
                        </a:rPr>
                        <a:t>Дужкі</a:t>
                      </a:r>
                    </a:p>
                    <a:p>
                      <a:pPr algn="ctr">
                        <a:spcAft>
                          <a:spcPts val="0"/>
                        </a:spcAft>
                      </a:pPr>
                      <a:endParaRPr lang="ru-RU" sz="1800" dirty="0">
                        <a:latin typeface="Times New Roman"/>
                        <a:ea typeface="Times New Roman"/>
                        <a:cs typeface="Times New Roman"/>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hMerge="1">
                  <a:txBody>
                    <a:bodyPr/>
                    <a:lstStyle/>
                    <a:p>
                      <a:endParaRPr lang="ru-RU"/>
                    </a:p>
                  </a:txBody>
                  <a:tcPr/>
                </a:tc>
              </a:tr>
              <a:tr h="519591">
                <a:tc>
                  <a:txBody>
                    <a:bodyPr/>
                    <a:lstStyle/>
                    <a:p>
                      <a:pPr algn="just">
                        <a:spcAft>
                          <a:spcPts val="0"/>
                        </a:spcAft>
                      </a:pPr>
                      <a:r>
                        <a:rPr lang="be-BY" sz="1800" dirty="0">
                          <a:latin typeface="Times New Roman"/>
                          <a:ea typeface="Times New Roman"/>
                          <a:cs typeface="Times New Roman"/>
                        </a:rPr>
                        <a:t>Калі ПЗ ужываецца са значэннем ўстаўкі, ён заключаецца ў дужкі</a:t>
                      </a:r>
                      <a:endParaRPr lang="ru-RU" sz="1800" dirty="0">
                        <a:latin typeface="Times New Roman"/>
                        <a:ea typeface="Times New Roman"/>
                        <a:cs typeface="Times New Roman"/>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be-BY" sz="1800" i="1" dirty="0">
                          <a:latin typeface="Times New Roman"/>
                          <a:ea typeface="Times New Roman"/>
                          <a:cs typeface="Times New Roman"/>
                        </a:rPr>
                        <a:t>Фурманка (</a:t>
                      </a:r>
                      <a:r>
                        <a:rPr lang="be-BY" sz="1800" b="1" i="1" dirty="0">
                          <a:latin typeface="Times New Roman"/>
                          <a:ea typeface="Times New Roman"/>
                          <a:cs typeface="Times New Roman"/>
                        </a:rPr>
                        <a:t>як маленькая мурашка</a:t>
                      </a:r>
                      <a:r>
                        <a:rPr lang="be-BY" sz="1800" i="1" dirty="0">
                          <a:latin typeface="Times New Roman"/>
                          <a:ea typeface="Times New Roman"/>
                          <a:cs typeface="Times New Roman"/>
                        </a:rPr>
                        <a:t>) паволі выпаўзла з-за ўзгорка. </a:t>
                      </a:r>
                      <a:endParaRPr lang="be-BY" sz="1800" i="1" dirty="0" smtClean="0">
                        <a:latin typeface="Times New Roman"/>
                        <a:ea typeface="Times New Roman"/>
                        <a:cs typeface="Times New Roman"/>
                      </a:endParaRPr>
                    </a:p>
                    <a:p>
                      <a:pPr algn="just">
                        <a:spcAft>
                          <a:spcPts val="0"/>
                        </a:spcAft>
                      </a:pPr>
                      <a:endParaRPr lang="ru-RU" sz="1800" dirty="0">
                        <a:latin typeface="Times New Roman"/>
                        <a:ea typeface="Times New Roman"/>
                        <a:cs typeface="Times New Roman"/>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96">
                <a:tc gridSpan="2">
                  <a:txBody>
                    <a:bodyPr/>
                    <a:lstStyle/>
                    <a:p>
                      <a:pPr algn="ctr">
                        <a:spcAft>
                          <a:spcPts val="0"/>
                        </a:spcAft>
                      </a:pPr>
                      <a:r>
                        <a:rPr lang="be-BY" sz="1800" b="1" i="1" dirty="0">
                          <a:solidFill>
                            <a:schemeClr val="bg1"/>
                          </a:solidFill>
                          <a:latin typeface="Times New Roman"/>
                          <a:ea typeface="Times New Roman"/>
                          <a:cs typeface="Times New Roman"/>
                        </a:rPr>
                        <a:t>Працяжнік </a:t>
                      </a:r>
                      <a:endParaRPr lang="be-BY" sz="1800" b="1" i="1" dirty="0" smtClean="0">
                        <a:solidFill>
                          <a:schemeClr val="bg1"/>
                        </a:solidFill>
                        <a:latin typeface="Times New Roman"/>
                        <a:ea typeface="Times New Roman"/>
                        <a:cs typeface="Times New Roman"/>
                      </a:endParaRPr>
                    </a:p>
                    <a:p>
                      <a:pPr algn="ctr">
                        <a:spcAft>
                          <a:spcPts val="0"/>
                        </a:spcAft>
                      </a:pPr>
                      <a:endParaRPr lang="ru-RU" sz="1800" dirty="0">
                        <a:latin typeface="Times New Roman"/>
                        <a:ea typeface="Times New Roman"/>
                        <a:cs typeface="Times New Roman"/>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hMerge="1">
                  <a:txBody>
                    <a:bodyPr/>
                    <a:lstStyle/>
                    <a:p>
                      <a:endParaRPr lang="ru-RU"/>
                    </a:p>
                  </a:txBody>
                  <a:tcPr/>
                </a:tc>
              </a:tr>
              <a:tr h="1039182">
                <a:tc>
                  <a:txBody>
                    <a:bodyPr/>
                    <a:lstStyle/>
                    <a:p>
                      <a:pPr algn="just">
                        <a:spcAft>
                          <a:spcPts val="0"/>
                        </a:spcAft>
                      </a:pPr>
                      <a:r>
                        <a:rPr lang="be-BY" sz="1800" dirty="0">
                          <a:latin typeface="Times New Roman"/>
                          <a:ea typeface="Times New Roman"/>
                          <a:cs typeface="Times New Roman"/>
                        </a:rPr>
                        <a:t>Калі характар параўнання падкрэслены з асаблівай сілай, ставіцца працяжнік</a:t>
                      </a:r>
                      <a:endParaRPr lang="ru-RU" sz="1800" dirty="0">
                        <a:latin typeface="Times New Roman"/>
                        <a:ea typeface="Times New Roman"/>
                        <a:cs typeface="Times New Roman"/>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be-BY" sz="1800" i="1" dirty="0">
                          <a:latin typeface="Times New Roman"/>
                          <a:ea typeface="Times New Roman"/>
                          <a:cs typeface="Times New Roman"/>
                        </a:rPr>
                        <a:t>Глыбіня ў небе стала бяздоннаю –– </a:t>
                      </a:r>
                      <a:r>
                        <a:rPr lang="be-BY" sz="1800" b="1" i="1" dirty="0">
                          <a:latin typeface="Times New Roman"/>
                          <a:ea typeface="Times New Roman"/>
                          <a:cs typeface="Times New Roman"/>
                        </a:rPr>
                        <a:t>як крыніца чыстай вады</a:t>
                      </a:r>
                      <a:r>
                        <a:rPr lang="be-BY" sz="1800" i="1" dirty="0">
                          <a:latin typeface="Times New Roman"/>
                          <a:ea typeface="Times New Roman"/>
                          <a:cs typeface="Times New Roman"/>
                        </a:rPr>
                        <a:t>. Злажыла рукі да вясны –– </a:t>
                      </a:r>
                      <a:r>
                        <a:rPr lang="be-BY" sz="1800" b="1" i="1" dirty="0">
                          <a:latin typeface="Times New Roman"/>
                          <a:ea typeface="Times New Roman"/>
                          <a:cs typeface="Times New Roman"/>
                        </a:rPr>
                        <a:t>як знак спрадвечнай долі</a:t>
                      </a:r>
                      <a:r>
                        <a:rPr lang="be-BY" sz="1800" i="1" dirty="0">
                          <a:latin typeface="Times New Roman"/>
                          <a:ea typeface="Times New Roman"/>
                          <a:cs typeface="Times New Roman"/>
                        </a:rPr>
                        <a:t> –– на караваі аржаным натружанае поле.</a:t>
                      </a:r>
                      <a:endParaRPr lang="ru-RU" sz="1800" dirty="0">
                        <a:latin typeface="Times New Roman"/>
                        <a:ea typeface="Times New Roman"/>
                        <a:cs typeface="Times New Roman"/>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96">
                <a:tc gridSpan="2">
                  <a:txBody>
                    <a:bodyPr/>
                    <a:lstStyle/>
                    <a:p>
                      <a:pPr algn="ctr">
                        <a:spcAft>
                          <a:spcPts val="0"/>
                        </a:spcAft>
                      </a:pPr>
                      <a:r>
                        <a:rPr lang="be-BY" sz="1800" b="1" i="1" dirty="0">
                          <a:solidFill>
                            <a:schemeClr val="bg1"/>
                          </a:solidFill>
                          <a:latin typeface="Times New Roman"/>
                          <a:ea typeface="Times New Roman"/>
                          <a:cs typeface="Times New Roman"/>
                        </a:rPr>
                        <a:t>Коска з працяжнікам </a:t>
                      </a:r>
                      <a:endParaRPr lang="be-BY" sz="1800" b="1" i="1" dirty="0" smtClean="0">
                        <a:solidFill>
                          <a:schemeClr val="bg1"/>
                        </a:solidFill>
                        <a:latin typeface="Times New Roman"/>
                        <a:ea typeface="Times New Roman"/>
                        <a:cs typeface="Times New Roman"/>
                      </a:endParaRPr>
                    </a:p>
                    <a:p>
                      <a:pPr algn="ctr">
                        <a:spcAft>
                          <a:spcPts val="0"/>
                        </a:spcAft>
                      </a:pPr>
                      <a:endParaRPr lang="ru-RU" sz="1800" dirty="0">
                        <a:latin typeface="Times New Roman"/>
                        <a:ea typeface="Times New Roman"/>
                        <a:cs typeface="Times New Roman"/>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hMerge="1">
                  <a:txBody>
                    <a:bodyPr/>
                    <a:lstStyle/>
                    <a:p>
                      <a:endParaRPr lang="ru-RU"/>
                    </a:p>
                  </a:txBody>
                  <a:tcPr/>
                </a:tc>
              </a:tr>
              <a:tr h="779387">
                <a:tc>
                  <a:txBody>
                    <a:bodyPr/>
                    <a:lstStyle/>
                    <a:p>
                      <a:pPr algn="just">
                        <a:spcAft>
                          <a:spcPts val="0"/>
                        </a:spcAft>
                      </a:pPr>
                      <a:r>
                        <a:rPr lang="be-BY" sz="1800" dirty="0">
                          <a:latin typeface="Times New Roman"/>
                          <a:ea typeface="Times New Roman"/>
                          <a:cs typeface="Times New Roman"/>
                        </a:rPr>
                        <a:t>Ставяцца пры большай паўзе і развітасці параўнальнага звароту, аслабленай сувязі яго з астатняй часткай сказа</a:t>
                      </a:r>
                      <a:endParaRPr lang="ru-RU" sz="1800" dirty="0">
                        <a:latin typeface="Times New Roman"/>
                        <a:ea typeface="Times New Roman"/>
                        <a:cs typeface="Times New Roman"/>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be-BY" sz="1800" i="1" dirty="0">
                          <a:latin typeface="Times New Roman"/>
                          <a:ea typeface="Times New Roman"/>
                          <a:cs typeface="Times New Roman"/>
                        </a:rPr>
                        <a:t>Пад горам гнуць і біць паклон не можам мы</a:t>
                      </a:r>
                      <a:r>
                        <a:rPr lang="be-BY" sz="1800" b="1" dirty="0">
                          <a:latin typeface="Times New Roman"/>
                          <a:ea typeface="Times New Roman"/>
                          <a:cs typeface="Times New Roman"/>
                        </a:rPr>
                        <a:t>,</a:t>
                      </a:r>
                      <a:r>
                        <a:rPr lang="be-BY" sz="1800" b="1" i="1" dirty="0">
                          <a:latin typeface="Times New Roman"/>
                          <a:ea typeface="Times New Roman"/>
                          <a:cs typeface="Times New Roman"/>
                        </a:rPr>
                        <a:t> ––</a:t>
                      </a:r>
                      <a:r>
                        <a:rPr lang="be-BY" sz="1800" i="1" dirty="0">
                          <a:latin typeface="Times New Roman"/>
                          <a:ea typeface="Times New Roman"/>
                          <a:cs typeface="Times New Roman"/>
                        </a:rPr>
                        <a:t> </a:t>
                      </a:r>
                      <a:r>
                        <a:rPr lang="be-BY" sz="1800" b="1" i="1" dirty="0">
                          <a:latin typeface="Times New Roman"/>
                          <a:ea typeface="Times New Roman"/>
                          <a:cs typeface="Times New Roman"/>
                        </a:rPr>
                        <a:t>як нашыя дзяды</a:t>
                      </a:r>
                      <a:r>
                        <a:rPr lang="be-BY" sz="1800" i="1" dirty="0">
                          <a:latin typeface="Times New Roman"/>
                          <a:ea typeface="Times New Roman"/>
                          <a:cs typeface="Times New Roman"/>
                        </a:rPr>
                        <a:t>. </a:t>
                      </a:r>
                      <a:endParaRPr lang="ru-RU" sz="1800" dirty="0">
                        <a:latin typeface="Times New Roman"/>
                        <a:ea typeface="Times New Roman"/>
                        <a:cs typeface="Times New Roman"/>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Прямоугольник 4"/>
          <p:cNvSpPr/>
          <p:nvPr/>
        </p:nvSpPr>
        <p:spPr>
          <a:xfrm>
            <a:off x="142844" y="142852"/>
            <a:ext cx="8858312" cy="1600438"/>
          </a:xfrm>
          <a:prstGeom prst="rect">
            <a:avLst/>
          </a:prstGeom>
        </p:spPr>
        <p:txBody>
          <a:bodyPr wrap="square">
            <a:spAutoFit/>
          </a:bodyPr>
          <a:lstStyle/>
          <a:p>
            <a:pPr algn="ctr"/>
            <a:r>
              <a:rPr lang="be-BY" sz="2000" b="1" dirty="0" smtClean="0">
                <a:solidFill>
                  <a:srgbClr val="00B050"/>
                </a:solidFill>
                <a:latin typeface="Times New Roman" pitchFamily="18" charset="0"/>
                <a:cs typeface="Times New Roman" pitchFamily="18" charset="0"/>
              </a:rPr>
              <a:t>5. Знакі </a:t>
            </a:r>
            <a:r>
              <a:rPr lang="be-BY" sz="2000" b="1" dirty="0" smtClean="0">
                <a:solidFill>
                  <a:srgbClr val="00B050"/>
                </a:solidFill>
                <a:latin typeface="Times New Roman" pitchFamily="18" charset="0"/>
                <a:cs typeface="Times New Roman" pitchFamily="18" charset="0"/>
              </a:rPr>
              <a:t>прыпынку пры параўнальных зваротах </a:t>
            </a:r>
            <a:br>
              <a:rPr lang="be-BY" sz="2000" b="1" dirty="0" smtClean="0">
                <a:solidFill>
                  <a:srgbClr val="00B050"/>
                </a:solidFill>
                <a:latin typeface="Times New Roman" pitchFamily="18" charset="0"/>
                <a:cs typeface="Times New Roman" pitchFamily="18" charset="0"/>
              </a:rPr>
            </a:br>
            <a:r>
              <a:rPr lang="be-BY" sz="2000" b="1" dirty="0" smtClean="0">
                <a:solidFill>
                  <a:srgbClr val="00B050"/>
                </a:solidFill>
                <a:latin typeface="Times New Roman" pitchFamily="18" charset="0"/>
                <a:cs typeface="Times New Roman" pitchFamily="18" charset="0"/>
              </a:rPr>
              <a:t>і іншых канструкцыях з параўнальнымі злучнікамі: </a:t>
            </a:r>
          </a:p>
          <a:p>
            <a:pPr algn="ctr"/>
            <a:r>
              <a:rPr lang="be-BY" sz="2000" b="1" dirty="0" smtClean="0">
                <a:solidFill>
                  <a:schemeClr val="accent3">
                    <a:lumMod val="50000"/>
                  </a:schemeClr>
                </a:solidFill>
                <a:latin typeface="Times New Roman" pitchFamily="18" charset="0"/>
                <a:cs typeface="Times New Roman" pitchFamily="18" charset="0"/>
              </a:rPr>
              <a:t>б</a:t>
            </a:r>
            <a:r>
              <a:rPr lang="be-BY" sz="2000" b="1" dirty="0" smtClean="0">
                <a:solidFill>
                  <a:schemeClr val="accent3">
                    <a:lumMod val="50000"/>
                  </a:schemeClr>
                </a:solidFill>
                <a:latin typeface="Times New Roman" pitchFamily="18" charset="0"/>
                <a:cs typeface="Times New Roman" pitchFamily="18" charset="0"/>
              </a:rPr>
              <a:t>)</a:t>
            </a:r>
            <a:r>
              <a:rPr lang="be-BY" sz="2000" b="1" i="1" dirty="0" smtClean="0">
                <a:solidFill>
                  <a:schemeClr val="accent3">
                    <a:lumMod val="50000"/>
                  </a:schemeClr>
                </a:solidFill>
                <a:latin typeface="Times New Roman" pitchFamily="18" charset="0"/>
                <a:cs typeface="Times New Roman" pitchFamily="18" charset="0"/>
              </a:rPr>
              <a:t> дужкі</a:t>
            </a:r>
            <a:r>
              <a:rPr lang="be-BY" sz="2000" b="1" dirty="0" smtClean="0">
                <a:solidFill>
                  <a:schemeClr val="accent3">
                    <a:lumMod val="50000"/>
                  </a:schemeClr>
                </a:solidFill>
                <a:latin typeface="Times New Roman" pitchFamily="18" charset="0"/>
                <a:cs typeface="Times New Roman" pitchFamily="18" charset="0"/>
              </a:rPr>
              <a:t>,</a:t>
            </a:r>
            <a:r>
              <a:rPr lang="be-BY" sz="2000" b="1" i="1" dirty="0" smtClean="0">
                <a:solidFill>
                  <a:schemeClr val="accent3">
                    <a:lumMod val="50000"/>
                  </a:schemeClr>
                </a:solidFill>
                <a:latin typeface="Times New Roman" pitchFamily="18" charset="0"/>
                <a:cs typeface="Times New Roman" pitchFamily="18" charset="0"/>
              </a:rPr>
              <a:t> працяжнік, к</a:t>
            </a:r>
            <a:r>
              <a:rPr lang="be-BY" sz="2000" b="1" i="1" dirty="0" smtClean="0">
                <a:solidFill>
                  <a:schemeClr val="accent3">
                    <a:lumMod val="50000"/>
                  </a:schemeClr>
                </a:solidFill>
                <a:latin typeface="Times New Roman" pitchFamily="18" charset="0"/>
                <a:ea typeface="Times New Roman"/>
                <a:cs typeface="Times New Roman" pitchFamily="18" charset="0"/>
              </a:rPr>
              <a:t>оска з працяжнікам </a:t>
            </a:r>
            <a:r>
              <a:rPr lang="be-BY" sz="2000" b="1" dirty="0" smtClean="0">
                <a:solidFill>
                  <a:schemeClr val="accent3">
                    <a:lumMod val="50000"/>
                  </a:schemeClr>
                </a:solidFill>
              </a:rPr>
              <a:t> </a:t>
            </a:r>
            <a:endParaRPr lang="ru-RU" sz="2000" b="1" dirty="0" smtClean="0">
              <a:solidFill>
                <a:schemeClr val="accent3">
                  <a:lumMod val="50000"/>
                </a:schemeClr>
              </a:solidFill>
            </a:endParaRPr>
          </a:p>
          <a:p>
            <a:pPr algn="ctr"/>
            <a:endParaRPr lang="be-BY" sz="2000" i="1" dirty="0" smtClean="0">
              <a:latin typeface="Times New Roman" pitchFamily="18" charset="0"/>
              <a:ea typeface="Times New Roman"/>
              <a:cs typeface="Times New Roman" pitchFamily="18" charset="0"/>
            </a:endParaRPr>
          </a:p>
          <a:p>
            <a:pPr algn="ctr"/>
            <a:r>
              <a:rPr lang="be-BY" dirty="0" smtClean="0"/>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42852"/>
            <a:ext cx="8858312" cy="844700"/>
          </a:xfrm>
        </p:spPr>
        <p:txBody>
          <a:bodyPr>
            <a:noAutofit/>
          </a:bodyPr>
          <a:lstStyle/>
          <a:p>
            <a:r>
              <a:rPr lang="be-BY" sz="2800" b="1" dirty="0" smtClean="0">
                <a:solidFill>
                  <a:srgbClr val="0070C0"/>
                </a:solidFill>
              </a:rPr>
              <a:t/>
            </a:r>
            <a:br>
              <a:rPr lang="be-BY" sz="2800" b="1" dirty="0" smtClean="0">
                <a:solidFill>
                  <a:srgbClr val="0070C0"/>
                </a:solidFill>
              </a:rPr>
            </a:br>
            <a:r>
              <a:rPr lang="be-BY" sz="2800" b="1" dirty="0" smtClean="0">
                <a:solidFill>
                  <a:srgbClr val="00B050"/>
                </a:solidFill>
              </a:rPr>
              <a:t>в) коска </a:t>
            </a:r>
            <a:r>
              <a:rPr lang="be-BY" sz="2800" b="1" dirty="0" smtClean="0">
                <a:solidFill>
                  <a:srgbClr val="00B050"/>
                </a:solidFill>
              </a:rPr>
              <a:t>НЕ ставіцца </a:t>
            </a:r>
            <a:r>
              <a:rPr lang="ru-RU" sz="2800" dirty="0" smtClean="0">
                <a:solidFill>
                  <a:srgbClr val="00B050"/>
                </a:solidFill>
              </a:rPr>
              <a:t/>
            </a:r>
            <a:br>
              <a:rPr lang="ru-RU" sz="2800" dirty="0" smtClean="0">
                <a:solidFill>
                  <a:srgbClr val="00B050"/>
                </a:solidFill>
              </a:rPr>
            </a:br>
            <a:endParaRPr lang="ru-RU" sz="2800" dirty="0">
              <a:solidFill>
                <a:srgbClr val="00B050"/>
              </a:solidFill>
            </a:endParaRPr>
          </a:p>
        </p:txBody>
      </p:sp>
      <p:graphicFrame>
        <p:nvGraphicFramePr>
          <p:cNvPr id="4" name="Таблица 3"/>
          <p:cNvGraphicFramePr>
            <a:graphicFrameLocks noGrp="1"/>
          </p:cNvGraphicFramePr>
          <p:nvPr/>
        </p:nvGraphicFramePr>
        <p:xfrm>
          <a:off x="142844" y="928669"/>
          <a:ext cx="8858312" cy="5698729"/>
        </p:xfrm>
        <a:graphic>
          <a:graphicData uri="http://schemas.openxmlformats.org/drawingml/2006/table">
            <a:tbl>
              <a:tblPr/>
              <a:tblGrid>
                <a:gridCol w="5786478"/>
                <a:gridCol w="3071834"/>
              </a:tblGrid>
              <a:tr h="197433">
                <a:tc>
                  <a:txBody>
                    <a:bodyPr/>
                    <a:lstStyle/>
                    <a:p>
                      <a:pPr algn="ctr">
                        <a:spcAft>
                          <a:spcPts val="0"/>
                        </a:spcAft>
                      </a:pPr>
                      <a:r>
                        <a:rPr lang="be-BY" sz="1600" b="0" i="1" dirty="0">
                          <a:solidFill>
                            <a:schemeClr val="bg1"/>
                          </a:solidFill>
                          <a:latin typeface="Times New Roman" pitchFamily="18" charset="0"/>
                          <a:ea typeface="Times New Roman"/>
                          <a:cs typeface="Times New Roman" pitchFamily="18" charset="0"/>
                        </a:rPr>
                        <a:t>Умовы</a:t>
                      </a:r>
                      <a:endParaRPr lang="ru-RU" sz="1600" b="1" i="1" dirty="0">
                        <a:solidFill>
                          <a:schemeClr val="bg1"/>
                        </a:solidFill>
                        <a:latin typeface="Times New Roman" pitchFamily="18" charset="0"/>
                        <a:ea typeface="Times New Roman"/>
                        <a:cs typeface="Times New Roman" pitchFamily="18" charset="0"/>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algn="ctr">
                        <a:spcAft>
                          <a:spcPts val="0"/>
                        </a:spcAft>
                      </a:pPr>
                      <a:r>
                        <a:rPr lang="be-BY" sz="1600" i="1" dirty="0">
                          <a:solidFill>
                            <a:schemeClr val="bg1"/>
                          </a:solidFill>
                          <a:latin typeface="Times New Roman" pitchFamily="18" charset="0"/>
                          <a:ea typeface="Times New Roman"/>
                          <a:cs typeface="Times New Roman" pitchFamily="18" charset="0"/>
                        </a:rPr>
                        <a:t>Прыклады</a:t>
                      </a:r>
                      <a:endParaRPr lang="ru-RU" sz="1600" i="1" dirty="0">
                        <a:solidFill>
                          <a:schemeClr val="bg1"/>
                        </a:solidFill>
                        <a:latin typeface="Times New Roman" pitchFamily="18" charset="0"/>
                        <a:ea typeface="Times New Roman"/>
                        <a:cs typeface="Times New Roman" pitchFamily="18" charset="0"/>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r>
              <a:tr h="394867">
                <a:tc>
                  <a:txBody>
                    <a:bodyPr/>
                    <a:lstStyle/>
                    <a:p>
                      <a:pPr algn="just">
                        <a:spcAft>
                          <a:spcPts val="0"/>
                        </a:spcAft>
                      </a:pPr>
                      <a:r>
                        <a:rPr lang="be-BY" sz="1600" dirty="0" smtClean="0">
                          <a:solidFill>
                            <a:schemeClr val="tx1"/>
                          </a:solidFill>
                          <a:latin typeface="Times New Roman" pitchFamily="18" charset="0"/>
                          <a:ea typeface="Times New Roman"/>
                          <a:cs typeface="Times New Roman" pitchFamily="18" charset="0"/>
                        </a:rPr>
                        <a:t>1.</a:t>
                      </a:r>
                      <a:r>
                        <a:rPr lang="be-BY" sz="1600" baseline="0" dirty="0" smtClean="0">
                          <a:solidFill>
                            <a:schemeClr val="tx1"/>
                          </a:solidFill>
                          <a:latin typeface="Times New Roman" pitchFamily="18" charset="0"/>
                          <a:ea typeface="Times New Roman"/>
                          <a:cs typeface="Times New Roman" pitchFamily="18" charset="0"/>
                        </a:rPr>
                        <a:t> </a:t>
                      </a:r>
                      <a:r>
                        <a:rPr lang="be-BY" sz="1600" dirty="0" smtClean="0">
                          <a:solidFill>
                            <a:schemeClr val="tx1"/>
                          </a:solidFill>
                          <a:latin typeface="Times New Roman" pitchFamily="18" charset="0"/>
                          <a:ea typeface="Times New Roman"/>
                          <a:cs typeface="Times New Roman" pitchFamily="18" charset="0"/>
                        </a:rPr>
                        <a:t>Калі </a:t>
                      </a:r>
                      <a:r>
                        <a:rPr lang="be-BY" sz="1600" dirty="0">
                          <a:solidFill>
                            <a:schemeClr val="tx1"/>
                          </a:solidFill>
                          <a:latin typeface="Times New Roman" pitchFamily="18" charset="0"/>
                          <a:ea typeface="Times New Roman"/>
                          <a:cs typeface="Times New Roman" pitchFamily="18" charset="0"/>
                        </a:rPr>
                        <a:t>ПЗ уваходзіць у склад выказніка (у сказе няма дзеяслова, а ролю выказніка выконвае звычайна назоўнік) </a:t>
                      </a:r>
                      <a:endParaRPr lang="ru-RU" sz="1600" dirty="0">
                        <a:solidFill>
                          <a:schemeClr val="tx1"/>
                        </a:solidFill>
                        <a:latin typeface="Times New Roman" pitchFamily="18" charset="0"/>
                        <a:ea typeface="Times New Roman"/>
                        <a:cs typeface="Times New Roman" pitchFamily="18" charset="0"/>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r>
                        <a:rPr lang="be-BY" sz="1600" i="1" dirty="0">
                          <a:solidFill>
                            <a:schemeClr val="tx1"/>
                          </a:solidFill>
                          <a:latin typeface="Times New Roman" pitchFamily="18" charset="0"/>
                          <a:ea typeface="Times New Roman"/>
                          <a:cs typeface="Times New Roman" pitchFamily="18" charset="0"/>
                        </a:rPr>
                        <a:t>Наш </a:t>
                      </a:r>
                      <a:r>
                        <a:rPr lang="be-BY" sz="1600" i="1" u="sng" dirty="0">
                          <a:solidFill>
                            <a:schemeClr val="tx1"/>
                          </a:solidFill>
                          <a:latin typeface="Times New Roman" pitchFamily="18" charset="0"/>
                          <a:ea typeface="Times New Roman"/>
                          <a:cs typeface="Times New Roman" pitchFamily="18" charset="0"/>
                        </a:rPr>
                        <a:t>двор</a:t>
                      </a:r>
                      <a:r>
                        <a:rPr lang="be-BY" sz="1600" i="1" dirty="0">
                          <a:solidFill>
                            <a:schemeClr val="tx1"/>
                          </a:solidFill>
                          <a:latin typeface="Times New Roman" pitchFamily="18" charset="0"/>
                          <a:ea typeface="Times New Roman"/>
                          <a:cs typeface="Times New Roman" pitchFamily="18" charset="0"/>
                        </a:rPr>
                        <a:t> </a:t>
                      </a:r>
                      <a:r>
                        <a:rPr lang="be-BY" sz="1600" i="1" u="dbl" dirty="0">
                          <a:solidFill>
                            <a:schemeClr val="tx1"/>
                          </a:solidFill>
                          <a:latin typeface="Times New Roman" pitchFamily="18" charset="0"/>
                          <a:ea typeface="Times New Roman"/>
                          <a:cs typeface="Times New Roman" pitchFamily="18" charset="0"/>
                        </a:rPr>
                        <a:t>як сад</a:t>
                      </a:r>
                      <a:r>
                        <a:rPr lang="be-BY" sz="1600" i="1" dirty="0">
                          <a:solidFill>
                            <a:schemeClr val="tx1"/>
                          </a:solidFill>
                          <a:latin typeface="Times New Roman" pitchFamily="18" charset="0"/>
                          <a:ea typeface="Times New Roman"/>
                          <a:cs typeface="Times New Roman" pitchFamily="18" charset="0"/>
                        </a:rPr>
                        <a:t>. </a:t>
                      </a:r>
                      <a:endParaRPr lang="ru-RU" sz="1600" dirty="0">
                        <a:solidFill>
                          <a:schemeClr val="tx1"/>
                        </a:solidFill>
                        <a:latin typeface="Times New Roman" pitchFamily="18" charset="0"/>
                        <a:ea typeface="Times New Roman"/>
                        <a:cs typeface="Times New Roman" pitchFamily="18" charset="0"/>
                      </a:endParaRPr>
                    </a:p>
                    <a:p>
                      <a:pPr algn="just">
                        <a:spcAft>
                          <a:spcPts val="0"/>
                        </a:spcAft>
                      </a:pPr>
                      <a:r>
                        <a:rPr lang="be-BY" sz="1600" i="1" u="sng" dirty="0">
                          <a:solidFill>
                            <a:schemeClr val="tx1"/>
                          </a:solidFill>
                          <a:latin typeface="Times New Roman" pitchFamily="18" charset="0"/>
                          <a:ea typeface="Times New Roman"/>
                          <a:cs typeface="Times New Roman" pitchFamily="18" charset="0"/>
                        </a:rPr>
                        <a:t>Вочы</a:t>
                      </a:r>
                      <a:r>
                        <a:rPr lang="be-BY" sz="1600" i="1" dirty="0">
                          <a:solidFill>
                            <a:schemeClr val="tx1"/>
                          </a:solidFill>
                          <a:latin typeface="Times New Roman" pitchFamily="18" charset="0"/>
                          <a:ea typeface="Times New Roman"/>
                          <a:cs typeface="Times New Roman" pitchFamily="18" charset="0"/>
                        </a:rPr>
                        <a:t> </a:t>
                      </a:r>
                      <a:r>
                        <a:rPr lang="be-BY" sz="1600" i="1" u="dbl" dirty="0">
                          <a:solidFill>
                            <a:schemeClr val="tx1"/>
                          </a:solidFill>
                          <a:latin typeface="Times New Roman" pitchFamily="18" charset="0"/>
                          <a:ea typeface="Times New Roman"/>
                          <a:cs typeface="Times New Roman" pitchFamily="18" charset="0"/>
                        </a:rPr>
                        <a:t>нібы васількі</a:t>
                      </a:r>
                      <a:r>
                        <a:rPr lang="be-BY" sz="1600" i="1" dirty="0">
                          <a:solidFill>
                            <a:schemeClr val="tx1"/>
                          </a:solidFill>
                          <a:latin typeface="Times New Roman" pitchFamily="18" charset="0"/>
                          <a:ea typeface="Times New Roman"/>
                          <a:cs typeface="Times New Roman" pitchFamily="18" charset="0"/>
                        </a:rPr>
                        <a:t>.</a:t>
                      </a:r>
                      <a:r>
                        <a:rPr lang="be-BY" sz="1600" dirty="0">
                          <a:solidFill>
                            <a:schemeClr val="tx1"/>
                          </a:solidFill>
                          <a:latin typeface="Times New Roman" pitchFamily="18" charset="0"/>
                          <a:ea typeface="Times New Roman"/>
                          <a:cs typeface="Times New Roman" pitchFamily="18" charset="0"/>
                        </a:rPr>
                        <a:t> </a:t>
                      </a:r>
                      <a:endParaRPr lang="ru-RU" sz="1600" dirty="0">
                        <a:solidFill>
                          <a:schemeClr val="tx1"/>
                        </a:solidFill>
                        <a:latin typeface="Times New Roman" pitchFamily="18" charset="0"/>
                        <a:ea typeface="Times New Roman"/>
                        <a:cs typeface="Times New Roman" pitchFamily="18" charset="0"/>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1361959">
                <a:tc rowSpan="2">
                  <a:txBody>
                    <a:bodyPr/>
                    <a:lstStyle/>
                    <a:p>
                      <a:pPr algn="just">
                        <a:spcAft>
                          <a:spcPts val="0"/>
                        </a:spcAft>
                      </a:pPr>
                      <a:r>
                        <a:rPr lang="be-BY" sz="1600" dirty="0" smtClean="0">
                          <a:solidFill>
                            <a:schemeClr val="bg1"/>
                          </a:solidFill>
                          <a:latin typeface="Times New Roman" pitchFamily="18" charset="0"/>
                          <a:ea typeface="Times New Roman"/>
                          <a:cs typeface="Times New Roman" pitchFamily="18" charset="0"/>
                        </a:rPr>
                        <a:t>2.</a:t>
                      </a:r>
                      <a:r>
                        <a:rPr lang="be-BY" sz="1600" baseline="0" dirty="0" smtClean="0">
                          <a:solidFill>
                            <a:schemeClr val="bg1"/>
                          </a:solidFill>
                          <a:latin typeface="Times New Roman" pitchFamily="18" charset="0"/>
                          <a:ea typeface="Times New Roman"/>
                          <a:cs typeface="Times New Roman" pitchFamily="18" charset="0"/>
                        </a:rPr>
                        <a:t> </a:t>
                      </a:r>
                      <a:r>
                        <a:rPr lang="be-BY" sz="1600" dirty="0" smtClean="0">
                          <a:solidFill>
                            <a:schemeClr val="bg1"/>
                          </a:solidFill>
                          <a:latin typeface="Times New Roman" pitchFamily="18" charset="0"/>
                          <a:ea typeface="Times New Roman"/>
                          <a:cs typeface="Times New Roman" pitchFamily="18" charset="0"/>
                        </a:rPr>
                        <a:t>Калі </a:t>
                      </a:r>
                      <a:r>
                        <a:rPr lang="be-BY" sz="1600" dirty="0">
                          <a:solidFill>
                            <a:schemeClr val="bg1"/>
                          </a:solidFill>
                          <a:latin typeface="Times New Roman" pitchFamily="18" charset="0"/>
                          <a:ea typeface="Times New Roman"/>
                          <a:cs typeface="Times New Roman" pitchFamily="18" charset="0"/>
                        </a:rPr>
                        <a:t>ПЗ з’яўляецца: </a:t>
                      </a:r>
                      <a:endParaRPr lang="ru-RU" sz="1600" dirty="0">
                        <a:solidFill>
                          <a:schemeClr val="bg1"/>
                        </a:solidFill>
                        <a:latin typeface="Times New Roman" pitchFamily="18" charset="0"/>
                        <a:ea typeface="Times New Roman"/>
                        <a:cs typeface="Times New Roman" pitchFamily="18" charset="0"/>
                      </a:endParaRPr>
                    </a:p>
                    <a:p>
                      <a:pPr algn="just">
                        <a:spcAft>
                          <a:spcPts val="0"/>
                        </a:spcAft>
                      </a:pPr>
                      <a:r>
                        <a:rPr lang="be-BY" sz="1600" dirty="0">
                          <a:solidFill>
                            <a:schemeClr val="bg1"/>
                          </a:solidFill>
                          <a:latin typeface="Times New Roman" pitchFamily="18" charset="0"/>
                          <a:ea typeface="Times New Roman"/>
                          <a:cs typeface="Times New Roman" pitchFamily="18" charset="0"/>
                        </a:rPr>
                        <a:t>а) фразеалагізмам, </a:t>
                      </a:r>
                      <a:r>
                        <a:rPr lang="be-BY" sz="1600" dirty="0" smtClean="0">
                          <a:solidFill>
                            <a:schemeClr val="bg1"/>
                          </a:solidFill>
                          <a:latin typeface="Times New Roman" pitchFamily="18" charset="0"/>
                          <a:ea typeface="Times New Roman"/>
                          <a:cs typeface="Times New Roman" pitchFamily="18" charset="0"/>
                        </a:rPr>
                        <a:t>тыпу: </a:t>
                      </a:r>
                      <a:r>
                        <a:rPr lang="be-BY" sz="1600" i="1" dirty="0" smtClean="0">
                          <a:solidFill>
                            <a:schemeClr val="bg1"/>
                          </a:solidFill>
                          <a:latin typeface="Times New Roman" pitchFamily="18" charset="0"/>
                          <a:ea typeface="Times New Roman"/>
                          <a:cs typeface="Times New Roman" pitchFamily="18" charset="0"/>
                        </a:rPr>
                        <a:t>як </a:t>
                      </a:r>
                      <a:r>
                        <a:rPr lang="be-BY" sz="1600" i="1" dirty="0">
                          <a:solidFill>
                            <a:schemeClr val="bg1"/>
                          </a:solidFill>
                          <a:latin typeface="Times New Roman" pitchFamily="18" charset="0"/>
                          <a:ea typeface="Times New Roman"/>
                          <a:cs typeface="Times New Roman" pitchFamily="18" charset="0"/>
                        </a:rPr>
                        <a:t>вады ў рот набраўшы, як сабак нярэзаных, як сабаку пятая нага, як на сабаке загаіцца, як у капейку, як мыш пад венікам, падобны як дзве кроплі вады, як з вядра, як бабе старой сесці, як мыла з’еўшы, як па заказу, як на заказ, як рукой зняло, як на далоні, хадзіць як цень, стаў як укопаны, спаў як пшаніцу прадаўшы, чорны як сажа, злы (галодны) як сабака (воўк), глядзець як баран на новыя вароты, як мае быць, не бралася як след, што босаму разуцца, што ёсць сілы, людзей што маку, глядзець як бараны на новыя вароты, чорны як сажа</a:t>
                      </a:r>
                      <a:r>
                        <a:rPr lang="be-BY" sz="1600" dirty="0">
                          <a:solidFill>
                            <a:schemeClr val="bg1"/>
                          </a:solidFill>
                          <a:latin typeface="Times New Roman" pitchFamily="18" charset="0"/>
                          <a:ea typeface="Times New Roman"/>
                          <a:cs typeface="Times New Roman" pitchFamily="18" charset="0"/>
                        </a:rPr>
                        <a:t>,</a:t>
                      </a:r>
                      <a:r>
                        <a:rPr lang="be-BY" sz="1600" i="1" dirty="0">
                          <a:solidFill>
                            <a:schemeClr val="bg1"/>
                          </a:solidFill>
                          <a:latin typeface="Times New Roman" pitchFamily="18" charset="0"/>
                          <a:ea typeface="Times New Roman"/>
                          <a:cs typeface="Times New Roman" pitchFamily="18" charset="0"/>
                        </a:rPr>
                        <a:t> галодны як сабака (воўк), злы як сабака</a:t>
                      </a:r>
                      <a:r>
                        <a:rPr lang="be-BY" sz="1600" dirty="0">
                          <a:solidFill>
                            <a:schemeClr val="bg1"/>
                          </a:solidFill>
                          <a:latin typeface="Times New Roman" pitchFamily="18" charset="0"/>
                          <a:ea typeface="Times New Roman"/>
                          <a:cs typeface="Times New Roman" pitchFamily="18" charset="0"/>
                        </a:rPr>
                        <a:t>,</a:t>
                      </a:r>
                      <a:r>
                        <a:rPr lang="be-BY" sz="1600" i="1" dirty="0">
                          <a:solidFill>
                            <a:schemeClr val="bg1"/>
                          </a:solidFill>
                          <a:latin typeface="Times New Roman" pitchFamily="18" charset="0"/>
                          <a:ea typeface="Times New Roman"/>
                          <a:cs typeface="Times New Roman" pitchFamily="18" charset="0"/>
                        </a:rPr>
                        <a:t> чорны як сажа, як рыба ў вадзе, расці як на дражджах</a:t>
                      </a:r>
                      <a:r>
                        <a:rPr lang="be-BY" sz="1600" dirty="0">
                          <a:solidFill>
                            <a:schemeClr val="bg1"/>
                          </a:solidFill>
                          <a:latin typeface="Times New Roman" pitchFamily="18" charset="0"/>
                          <a:ea typeface="Times New Roman"/>
                          <a:cs typeface="Times New Roman" pitchFamily="18" charset="0"/>
                        </a:rPr>
                        <a:t>;</a:t>
                      </a:r>
                      <a:endParaRPr lang="ru-RU" sz="1600" dirty="0">
                        <a:solidFill>
                          <a:schemeClr val="bg1"/>
                        </a:solidFill>
                        <a:latin typeface="Times New Roman" pitchFamily="18" charset="0"/>
                        <a:ea typeface="Times New Roman"/>
                        <a:cs typeface="Times New Roman" pitchFamily="18" charset="0"/>
                      </a:endParaRPr>
                    </a:p>
                    <a:p>
                      <a:pPr algn="just">
                        <a:spcAft>
                          <a:spcPts val="0"/>
                        </a:spcAft>
                      </a:pPr>
                      <a:r>
                        <a:rPr lang="be-BY" sz="1600" dirty="0">
                          <a:solidFill>
                            <a:schemeClr val="bg1"/>
                          </a:solidFill>
                          <a:latin typeface="Times New Roman" pitchFamily="18" charset="0"/>
                          <a:ea typeface="Times New Roman"/>
                          <a:cs typeface="Times New Roman" pitchFamily="18" charset="0"/>
                        </a:rPr>
                        <a:t>б) ўстойлівым, непадзельным па сэнсе выразам</a:t>
                      </a:r>
                      <a:endParaRPr lang="ru-RU" sz="1600" dirty="0">
                        <a:solidFill>
                          <a:schemeClr val="bg1"/>
                        </a:solidFill>
                        <a:latin typeface="Times New Roman" pitchFamily="18" charset="0"/>
                        <a:ea typeface="Times New Roman"/>
                        <a:cs typeface="Times New Roman" pitchFamily="18" charset="0"/>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600" i="1" dirty="0">
                          <a:solidFill>
                            <a:schemeClr val="tx1"/>
                          </a:solidFill>
                          <a:latin typeface="Times New Roman" pitchFamily="18" charset="0"/>
                          <a:ea typeface="Times New Roman"/>
                          <a:cs typeface="Times New Roman" pitchFamily="18" charset="0"/>
                        </a:rPr>
                        <a:t>Дожд паліўся </a:t>
                      </a:r>
                      <a:r>
                        <a:rPr lang="be-BY" sz="1600" b="1" i="1" dirty="0">
                          <a:solidFill>
                            <a:schemeClr val="tx1"/>
                          </a:solidFill>
                          <a:latin typeface="Times New Roman" pitchFamily="18" charset="0"/>
                          <a:ea typeface="Times New Roman"/>
                          <a:cs typeface="Times New Roman" pitchFamily="18" charset="0"/>
                        </a:rPr>
                        <a:t>як з вядра</a:t>
                      </a:r>
                      <a:r>
                        <a:rPr lang="be-BY" sz="1600" i="1" dirty="0">
                          <a:solidFill>
                            <a:schemeClr val="tx1"/>
                          </a:solidFill>
                          <a:latin typeface="Times New Roman" pitchFamily="18" charset="0"/>
                          <a:ea typeface="Times New Roman"/>
                          <a:cs typeface="Times New Roman" pitchFamily="18" charset="0"/>
                        </a:rPr>
                        <a:t>.</a:t>
                      </a:r>
                      <a:r>
                        <a:rPr lang="be-BY" sz="1600" dirty="0">
                          <a:solidFill>
                            <a:schemeClr val="tx1"/>
                          </a:solidFill>
                          <a:latin typeface="Times New Roman" pitchFamily="18" charset="0"/>
                          <a:ea typeface="Times New Roman"/>
                          <a:cs typeface="Times New Roman" pitchFamily="18" charset="0"/>
                        </a:rPr>
                        <a:t> </a:t>
                      </a:r>
                      <a:endParaRPr lang="ru-RU" sz="1600" dirty="0">
                        <a:solidFill>
                          <a:schemeClr val="tx1"/>
                        </a:solidFill>
                        <a:latin typeface="Times New Roman" pitchFamily="18" charset="0"/>
                        <a:ea typeface="Times New Roman"/>
                        <a:cs typeface="Times New Roman" pitchFamily="18" charset="0"/>
                      </a:endParaRPr>
                    </a:p>
                    <a:p>
                      <a:pPr algn="just">
                        <a:spcAft>
                          <a:spcPts val="0"/>
                        </a:spcAft>
                      </a:pPr>
                      <a:r>
                        <a:rPr lang="be-BY" sz="1600" i="1" dirty="0">
                          <a:solidFill>
                            <a:schemeClr val="tx1"/>
                          </a:solidFill>
                          <a:latin typeface="Times New Roman" pitchFamily="18" charset="0"/>
                          <a:ea typeface="Times New Roman"/>
                          <a:cs typeface="Times New Roman" pitchFamily="18" charset="0"/>
                        </a:rPr>
                        <a:t>Зямлі </a:t>
                      </a:r>
                      <a:r>
                        <a:rPr lang="be-BY" sz="1600" b="1" i="1" dirty="0">
                          <a:solidFill>
                            <a:schemeClr val="tx1"/>
                          </a:solidFill>
                          <a:latin typeface="Times New Roman" pitchFamily="18" charset="0"/>
                          <a:ea typeface="Times New Roman"/>
                          <a:cs typeface="Times New Roman" pitchFamily="18" charset="0"/>
                        </a:rPr>
                        <a:t>як бабе старой сесці</a:t>
                      </a:r>
                      <a:r>
                        <a:rPr lang="be-BY" sz="1600" i="1" dirty="0">
                          <a:solidFill>
                            <a:schemeClr val="tx1"/>
                          </a:solidFill>
                          <a:latin typeface="Times New Roman" pitchFamily="18" charset="0"/>
                          <a:ea typeface="Times New Roman"/>
                          <a:cs typeface="Times New Roman" pitchFamily="18" charset="0"/>
                        </a:rPr>
                        <a:t>.</a:t>
                      </a:r>
                      <a:endParaRPr lang="ru-RU" sz="1600" dirty="0">
                        <a:solidFill>
                          <a:schemeClr val="tx1"/>
                        </a:solidFill>
                        <a:latin typeface="Times New Roman" pitchFamily="18" charset="0"/>
                        <a:ea typeface="Times New Roman"/>
                        <a:cs typeface="Times New Roman" pitchFamily="18" charset="0"/>
                      </a:endParaRPr>
                    </a:p>
                    <a:p>
                      <a:pPr algn="just">
                        <a:spcAft>
                          <a:spcPts val="0"/>
                        </a:spcAft>
                      </a:pPr>
                      <a:r>
                        <a:rPr lang="be-BY" sz="1600" i="1" dirty="0">
                          <a:solidFill>
                            <a:schemeClr val="tx1"/>
                          </a:solidFill>
                          <a:latin typeface="Times New Roman" pitchFamily="18" charset="0"/>
                          <a:ea typeface="Times New Roman"/>
                          <a:cs typeface="Times New Roman" pitchFamily="18" charset="0"/>
                        </a:rPr>
                        <a:t>Надвор’е </a:t>
                      </a:r>
                      <a:r>
                        <a:rPr lang="be-BY" sz="1600" b="1" i="1" dirty="0">
                          <a:solidFill>
                            <a:schemeClr val="tx1"/>
                          </a:solidFill>
                          <a:latin typeface="Times New Roman" pitchFamily="18" charset="0"/>
                          <a:ea typeface="Times New Roman"/>
                          <a:cs typeface="Times New Roman" pitchFamily="18" charset="0"/>
                        </a:rPr>
                        <a:t>як на заказ</a:t>
                      </a:r>
                      <a:r>
                        <a:rPr lang="be-BY" sz="1600" dirty="0">
                          <a:solidFill>
                            <a:schemeClr val="tx1"/>
                          </a:solidFill>
                          <a:latin typeface="Times New Roman" pitchFamily="18" charset="0"/>
                          <a:ea typeface="Times New Roman"/>
                          <a:cs typeface="Times New Roman" pitchFamily="18" charset="0"/>
                        </a:rPr>
                        <a:t>.</a:t>
                      </a:r>
                      <a:endParaRPr lang="ru-RU" sz="1600" dirty="0">
                        <a:solidFill>
                          <a:schemeClr val="tx1"/>
                        </a:solidFill>
                        <a:latin typeface="Times New Roman" pitchFamily="18" charset="0"/>
                        <a:ea typeface="Times New Roman"/>
                        <a:cs typeface="Times New Roman" pitchFamily="18" charset="0"/>
                      </a:endParaRPr>
                    </a:p>
                    <a:p>
                      <a:pPr algn="just">
                        <a:spcAft>
                          <a:spcPts val="0"/>
                        </a:spcAft>
                      </a:pPr>
                      <a:r>
                        <a:rPr lang="be-BY" sz="1600" i="1" dirty="0">
                          <a:solidFill>
                            <a:schemeClr val="tx1"/>
                          </a:solidFill>
                          <a:latin typeface="Times New Roman" pitchFamily="18" charset="0"/>
                          <a:ea typeface="Times New Roman"/>
                          <a:cs typeface="Times New Roman" pitchFamily="18" charset="0"/>
                        </a:rPr>
                        <a:t>Ён глядзеў на ўсё </a:t>
                      </a:r>
                      <a:r>
                        <a:rPr lang="be-BY" sz="1600" b="1" i="1" dirty="0">
                          <a:solidFill>
                            <a:schemeClr val="tx1"/>
                          </a:solidFill>
                          <a:latin typeface="Times New Roman" pitchFamily="18" charset="0"/>
                          <a:ea typeface="Times New Roman"/>
                          <a:cs typeface="Times New Roman" pitchFamily="18" charset="0"/>
                        </a:rPr>
                        <a:t>як баран на новыя вароты.</a:t>
                      </a:r>
                      <a:endParaRPr lang="ru-RU" sz="1600" dirty="0">
                        <a:solidFill>
                          <a:schemeClr val="tx1"/>
                        </a:solidFill>
                        <a:latin typeface="Times New Roman" pitchFamily="18" charset="0"/>
                        <a:ea typeface="Times New Roman"/>
                        <a:cs typeface="Times New Roman" pitchFamily="18" charset="0"/>
                      </a:endParaRPr>
                    </a:p>
                    <a:p>
                      <a:pPr algn="just">
                        <a:spcAft>
                          <a:spcPts val="0"/>
                        </a:spcAft>
                      </a:pPr>
                      <a:r>
                        <a:rPr lang="be-BY" sz="1600" i="1" dirty="0">
                          <a:solidFill>
                            <a:schemeClr val="tx1"/>
                          </a:solidFill>
                          <a:latin typeface="Times New Roman" pitchFamily="18" charset="0"/>
                          <a:ea typeface="Times New Roman"/>
                          <a:cs typeface="Times New Roman" pitchFamily="18" charset="0"/>
                        </a:rPr>
                        <a:t>Промні джалілі </a:t>
                      </a:r>
                      <a:r>
                        <a:rPr lang="be-BY" sz="1600" b="1" i="1" dirty="0">
                          <a:solidFill>
                            <a:schemeClr val="tx1"/>
                          </a:solidFill>
                          <a:latin typeface="Times New Roman" pitchFamily="18" charset="0"/>
                          <a:ea typeface="Times New Roman"/>
                          <a:cs typeface="Times New Roman" pitchFamily="18" charset="0"/>
                        </a:rPr>
                        <a:t>як мухі</a:t>
                      </a:r>
                      <a:r>
                        <a:rPr lang="be-BY" sz="1600" i="1" dirty="0">
                          <a:solidFill>
                            <a:schemeClr val="tx1"/>
                          </a:solidFill>
                          <a:latin typeface="Times New Roman" pitchFamily="18" charset="0"/>
                          <a:ea typeface="Times New Roman"/>
                          <a:cs typeface="Times New Roman" pitchFamily="18" charset="0"/>
                        </a:rPr>
                        <a:t>.</a:t>
                      </a:r>
                      <a:endParaRPr lang="ru-RU" sz="1600" dirty="0">
                        <a:solidFill>
                          <a:schemeClr val="tx1"/>
                        </a:solidFill>
                        <a:latin typeface="Times New Roman" pitchFamily="18" charset="0"/>
                        <a:ea typeface="Times New Roman"/>
                        <a:cs typeface="Times New Roman" pitchFamily="18" charset="0"/>
                      </a:endParaRPr>
                    </a:p>
                    <a:p>
                      <a:pPr algn="just">
                        <a:spcAft>
                          <a:spcPts val="0"/>
                        </a:spcAft>
                      </a:pPr>
                      <a:r>
                        <a:rPr lang="be-BY" sz="1600" i="1" dirty="0">
                          <a:solidFill>
                            <a:schemeClr val="tx1"/>
                          </a:solidFill>
                          <a:latin typeface="Times New Roman" pitchFamily="18" charset="0"/>
                          <a:ea typeface="Times New Roman"/>
                          <a:cs typeface="Times New Roman" pitchFamily="18" charset="0"/>
                        </a:rPr>
                        <a:t>Мы з табою </a:t>
                      </a:r>
                      <a:r>
                        <a:rPr lang="be-BY" sz="1600" b="1" i="1" dirty="0">
                          <a:solidFill>
                            <a:schemeClr val="tx1"/>
                          </a:solidFill>
                          <a:latin typeface="Times New Roman" pitchFamily="18" charset="0"/>
                          <a:ea typeface="Times New Roman"/>
                          <a:cs typeface="Times New Roman" pitchFamily="18" charset="0"/>
                        </a:rPr>
                        <a:t>як рыба з вадою</a:t>
                      </a:r>
                      <a:r>
                        <a:rPr lang="be-BY" sz="1600" i="1" dirty="0">
                          <a:solidFill>
                            <a:schemeClr val="tx1"/>
                          </a:solidFill>
                          <a:latin typeface="Times New Roman" pitchFamily="18" charset="0"/>
                          <a:ea typeface="Times New Roman"/>
                          <a:cs typeface="Times New Roman" pitchFamily="18" charset="0"/>
                        </a:rPr>
                        <a:t>.</a:t>
                      </a:r>
                      <a:endParaRPr lang="ru-RU" sz="1600" dirty="0">
                        <a:solidFill>
                          <a:schemeClr val="tx1"/>
                        </a:solidFill>
                        <a:latin typeface="Times New Roman" pitchFamily="18" charset="0"/>
                        <a:ea typeface="Times New Roman"/>
                        <a:cs typeface="Times New Roman" pitchFamily="18" charset="0"/>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1204674">
                <a:tc vMerge="1">
                  <a:txBody>
                    <a:bodyPr/>
                    <a:lstStyle/>
                    <a:p>
                      <a:endParaRPr lang="ru-RU"/>
                    </a:p>
                  </a:txBody>
                  <a:tcPr/>
                </a:tc>
                <a:tc>
                  <a:txBody>
                    <a:bodyPr/>
                    <a:lstStyle/>
                    <a:p>
                      <a:pPr algn="just">
                        <a:spcAft>
                          <a:spcPts val="0"/>
                        </a:spcAft>
                      </a:pPr>
                      <a:r>
                        <a:rPr lang="be-BY" sz="1600" i="1" dirty="0">
                          <a:solidFill>
                            <a:schemeClr val="tx1"/>
                          </a:solidFill>
                          <a:latin typeface="Times New Roman" pitchFamily="18" charset="0"/>
                          <a:ea typeface="Times New Roman"/>
                          <a:cs typeface="Times New Roman" pitchFamily="18" charset="0"/>
                        </a:rPr>
                        <a:t>Хай жыве </a:t>
                      </a:r>
                      <a:r>
                        <a:rPr lang="be-BY" sz="1600" b="1" i="1" dirty="0">
                          <a:solidFill>
                            <a:schemeClr val="tx1"/>
                          </a:solidFill>
                          <a:latin typeface="Times New Roman" pitchFamily="18" charset="0"/>
                          <a:ea typeface="Times New Roman"/>
                          <a:cs typeface="Times New Roman" pitchFamily="18" charset="0"/>
                        </a:rPr>
                        <a:t>як хоча</a:t>
                      </a:r>
                      <a:r>
                        <a:rPr lang="be-BY" sz="1600" i="1" dirty="0">
                          <a:solidFill>
                            <a:schemeClr val="tx1"/>
                          </a:solidFill>
                          <a:latin typeface="Times New Roman" pitchFamily="18" charset="0"/>
                          <a:ea typeface="Times New Roman"/>
                          <a:cs typeface="Times New Roman" pitchFamily="18" charset="0"/>
                        </a:rPr>
                        <a:t>.</a:t>
                      </a:r>
                      <a:endParaRPr lang="ru-RU" sz="1600" dirty="0">
                        <a:solidFill>
                          <a:schemeClr val="tx1"/>
                        </a:solidFill>
                        <a:latin typeface="Times New Roman" pitchFamily="18" charset="0"/>
                        <a:ea typeface="Times New Roman"/>
                        <a:cs typeface="Times New Roman" pitchFamily="18" charset="0"/>
                      </a:endParaRPr>
                    </a:p>
                    <a:p>
                      <a:pPr algn="just">
                        <a:spcAft>
                          <a:spcPts val="0"/>
                        </a:spcAft>
                      </a:pPr>
                      <a:r>
                        <a:rPr lang="be-BY" sz="1600" i="1" dirty="0">
                          <a:solidFill>
                            <a:schemeClr val="tx1"/>
                          </a:solidFill>
                          <a:latin typeface="Times New Roman" pitchFamily="18" charset="0"/>
                          <a:ea typeface="Times New Roman"/>
                          <a:cs typeface="Times New Roman" pitchFamily="18" charset="0"/>
                        </a:rPr>
                        <a:t>Восень адышла раптоўна, а зіма не бралася </a:t>
                      </a:r>
                      <a:r>
                        <a:rPr lang="be-BY" sz="1600" b="1" i="1" dirty="0">
                          <a:solidFill>
                            <a:schemeClr val="tx1"/>
                          </a:solidFill>
                          <a:latin typeface="Times New Roman" pitchFamily="18" charset="0"/>
                          <a:ea typeface="Times New Roman"/>
                          <a:cs typeface="Times New Roman" pitchFamily="18" charset="0"/>
                        </a:rPr>
                        <a:t>як след</a:t>
                      </a:r>
                      <a:r>
                        <a:rPr lang="be-BY" sz="1600" i="1" dirty="0">
                          <a:solidFill>
                            <a:schemeClr val="tx1"/>
                          </a:solidFill>
                          <a:latin typeface="Times New Roman" pitchFamily="18" charset="0"/>
                          <a:ea typeface="Times New Roman"/>
                          <a:cs typeface="Times New Roman" pitchFamily="18" charset="0"/>
                        </a:rPr>
                        <a:t>.</a:t>
                      </a:r>
                      <a:endParaRPr lang="ru-RU" sz="1600" dirty="0">
                        <a:solidFill>
                          <a:schemeClr val="tx1"/>
                        </a:solidFill>
                        <a:latin typeface="Times New Roman" pitchFamily="18" charset="0"/>
                        <a:ea typeface="Times New Roman"/>
                        <a:cs typeface="Times New Roman" pitchFamily="18" charset="0"/>
                      </a:endParaRPr>
                    </a:p>
                    <a:p>
                      <a:pPr algn="just">
                        <a:spcAft>
                          <a:spcPts val="0"/>
                        </a:spcAft>
                      </a:pPr>
                      <a:r>
                        <a:rPr lang="be-BY" sz="1600" i="1" dirty="0">
                          <a:solidFill>
                            <a:schemeClr val="tx1"/>
                          </a:solidFill>
                          <a:latin typeface="Times New Roman" pitchFamily="18" charset="0"/>
                          <a:ea typeface="Times New Roman"/>
                          <a:cs typeface="Times New Roman" pitchFamily="18" charset="0"/>
                        </a:rPr>
                        <a:t>Да спаборніцваў Міхаська </a:t>
                      </a:r>
                      <a:r>
                        <a:rPr lang="be-BY" sz="1600" b="1" i="1" dirty="0">
                          <a:solidFill>
                            <a:schemeClr val="tx1"/>
                          </a:solidFill>
                          <a:latin typeface="Times New Roman" pitchFamily="18" charset="0"/>
                          <a:ea typeface="Times New Roman"/>
                          <a:cs typeface="Times New Roman" pitchFamily="18" charset="0"/>
                        </a:rPr>
                        <a:t>як след</a:t>
                      </a:r>
                      <a:r>
                        <a:rPr lang="be-BY" sz="1600" i="1" dirty="0">
                          <a:solidFill>
                            <a:schemeClr val="tx1"/>
                          </a:solidFill>
                          <a:latin typeface="Times New Roman" pitchFamily="18" charset="0"/>
                          <a:ea typeface="Times New Roman"/>
                          <a:cs typeface="Times New Roman" pitchFamily="18" charset="0"/>
                        </a:rPr>
                        <a:t> падрыхтоўваўся.</a:t>
                      </a:r>
                      <a:endParaRPr lang="ru-RU" sz="1600" dirty="0">
                        <a:solidFill>
                          <a:schemeClr val="tx1"/>
                        </a:solidFill>
                        <a:latin typeface="Times New Roman" pitchFamily="18" charset="0"/>
                        <a:ea typeface="Times New Roman"/>
                        <a:cs typeface="Times New Roman" pitchFamily="18" charset="0"/>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821929">
                <a:tc>
                  <a:txBody>
                    <a:bodyPr/>
                    <a:lstStyle/>
                    <a:p>
                      <a:pPr algn="just">
                        <a:spcAft>
                          <a:spcPts val="0"/>
                        </a:spcAft>
                      </a:pPr>
                      <a:r>
                        <a:rPr lang="be-BY" sz="1600" dirty="0" smtClean="0">
                          <a:solidFill>
                            <a:schemeClr val="tx1"/>
                          </a:solidFill>
                          <a:latin typeface="Times New Roman" pitchFamily="18" charset="0"/>
                          <a:ea typeface="Times New Roman"/>
                          <a:cs typeface="Times New Roman" pitchFamily="18" charset="0"/>
                        </a:rPr>
                        <a:t>3. Калі </a:t>
                      </a:r>
                      <a:r>
                        <a:rPr lang="be-BY" sz="1600" dirty="0">
                          <a:solidFill>
                            <a:schemeClr val="tx1"/>
                          </a:solidFill>
                          <a:latin typeface="Times New Roman" pitchFamily="18" charset="0"/>
                          <a:ea typeface="Times New Roman"/>
                          <a:cs typeface="Times New Roman" pitchFamily="18" charset="0"/>
                        </a:rPr>
                        <a:t>ПЗ выконваюць ролю акалічнасці меры і ступені і ўводзяцца ў сказ спалучэннямі (</a:t>
                      </a:r>
                      <a:r>
                        <a:rPr lang="be-BY" sz="1600" i="1" dirty="0" smtClean="0">
                          <a:solidFill>
                            <a:schemeClr val="tx1"/>
                          </a:solidFill>
                          <a:latin typeface="Times New Roman" pitchFamily="18" charset="0"/>
                          <a:ea typeface="Times New Roman"/>
                          <a:cs typeface="Times New Roman" pitchFamily="18" charset="0"/>
                        </a:rPr>
                        <a:t>не</a:t>
                      </a:r>
                      <a:r>
                        <a:rPr lang="be-BY" sz="1600" dirty="0" smtClean="0">
                          <a:solidFill>
                            <a:schemeClr val="tx1"/>
                          </a:solidFill>
                          <a:latin typeface="Times New Roman" pitchFamily="18" charset="0"/>
                          <a:ea typeface="Times New Roman"/>
                          <a:cs typeface="Times New Roman" pitchFamily="18" charset="0"/>
                        </a:rPr>
                        <a:t>) </a:t>
                      </a:r>
                      <a:r>
                        <a:rPr lang="be-BY" sz="1600" i="1" dirty="0" smtClean="0">
                          <a:solidFill>
                            <a:schemeClr val="tx1"/>
                          </a:solidFill>
                          <a:latin typeface="Times New Roman" pitchFamily="18" charset="0"/>
                          <a:ea typeface="Times New Roman"/>
                          <a:cs typeface="Times New Roman" pitchFamily="18" charset="0"/>
                        </a:rPr>
                        <a:t>больш </a:t>
                      </a:r>
                      <a:r>
                        <a:rPr lang="be-BY" sz="1600" i="1" dirty="0">
                          <a:solidFill>
                            <a:schemeClr val="tx1"/>
                          </a:solidFill>
                          <a:latin typeface="Times New Roman" pitchFamily="18" charset="0"/>
                          <a:ea typeface="Times New Roman"/>
                          <a:cs typeface="Times New Roman" pitchFamily="18" charset="0"/>
                        </a:rPr>
                        <a:t>як </a:t>
                      </a:r>
                      <a:r>
                        <a:rPr lang="be-BY" sz="1600" i="0" dirty="0">
                          <a:solidFill>
                            <a:schemeClr val="tx1"/>
                          </a:solidFill>
                          <a:latin typeface="Times New Roman" pitchFamily="18" charset="0"/>
                          <a:ea typeface="Times New Roman"/>
                          <a:cs typeface="Times New Roman" pitchFamily="18" charset="0"/>
                        </a:rPr>
                        <a:t>(</a:t>
                      </a:r>
                      <a:r>
                        <a:rPr lang="be-BY" sz="1600" i="1" dirty="0">
                          <a:solidFill>
                            <a:schemeClr val="tx1"/>
                          </a:solidFill>
                          <a:latin typeface="Times New Roman" pitchFamily="18" charset="0"/>
                          <a:ea typeface="Times New Roman"/>
                          <a:cs typeface="Times New Roman" pitchFamily="18" charset="0"/>
                        </a:rPr>
                        <a:t>чым</a:t>
                      </a:r>
                      <a:r>
                        <a:rPr lang="be-BY" sz="1600" i="0" dirty="0">
                          <a:solidFill>
                            <a:schemeClr val="tx1"/>
                          </a:solidFill>
                          <a:latin typeface="Times New Roman" pitchFamily="18" charset="0"/>
                          <a:ea typeface="Times New Roman"/>
                          <a:cs typeface="Times New Roman" pitchFamily="18" charset="0"/>
                        </a:rPr>
                        <a:t>),</a:t>
                      </a:r>
                      <a:r>
                        <a:rPr lang="be-BY" sz="1600" i="1" dirty="0">
                          <a:solidFill>
                            <a:schemeClr val="tx1"/>
                          </a:solidFill>
                          <a:latin typeface="Times New Roman" pitchFamily="18" charset="0"/>
                          <a:ea typeface="Times New Roman"/>
                          <a:cs typeface="Times New Roman" pitchFamily="18" charset="0"/>
                        </a:rPr>
                        <a:t> </a:t>
                      </a:r>
                      <a:r>
                        <a:rPr lang="be-BY" sz="1600" i="0" dirty="0">
                          <a:solidFill>
                            <a:schemeClr val="tx1"/>
                          </a:solidFill>
                          <a:latin typeface="Times New Roman" pitchFamily="18" charset="0"/>
                          <a:ea typeface="Times New Roman"/>
                          <a:cs typeface="Times New Roman" pitchFamily="18" charset="0"/>
                        </a:rPr>
                        <a:t>(</a:t>
                      </a:r>
                      <a:r>
                        <a:rPr lang="be-BY" sz="1600" i="1" dirty="0">
                          <a:solidFill>
                            <a:schemeClr val="tx1"/>
                          </a:solidFill>
                          <a:latin typeface="Times New Roman" pitchFamily="18" charset="0"/>
                          <a:ea typeface="Times New Roman"/>
                          <a:cs typeface="Times New Roman" pitchFamily="18" charset="0"/>
                        </a:rPr>
                        <a:t>не</a:t>
                      </a:r>
                      <a:r>
                        <a:rPr lang="be-BY" sz="1600" i="0" dirty="0" smtClean="0">
                          <a:solidFill>
                            <a:schemeClr val="tx1"/>
                          </a:solidFill>
                          <a:latin typeface="Times New Roman" pitchFamily="18" charset="0"/>
                          <a:ea typeface="Times New Roman"/>
                          <a:cs typeface="Times New Roman" pitchFamily="18" charset="0"/>
                        </a:rPr>
                        <a:t>) </a:t>
                      </a:r>
                      <a:r>
                        <a:rPr lang="be-BY" sz="1600" i="1" dirty="0" smtClean="0">
                          <a:solidFill>
                            <a:schemeClr val="tx1"/>
                          </a:solidFill>
                          <a:latin typeface="Times New Roman" pitchFamily="18" charset="0"/>
                          <a:ea typeface="Times New Roman"/>
                          <a:cs typeface="Times New Roman" pitchFamily="18" charset="0"/>
                        </a:rPr>
                        <a:t>менш як </a:t>
                      </a:r>
                      <a:r>
                        <a:rPr lang="be-BY" sz="1600" i="0" dirty="0" smtClean="0">
                          <a:solidFill>
                            <a:schemeClr val="tx1"/>
                          </a:solidFill>
                          <a:latin typeface="Times New Roman" pitchFamily="18" charset="0"/>
                          <a:ea typeface="Times New Roman"/>
                          <a:cs typeface="Times New Roman" pitchFamily="18" charset="0"/>
                        </a:rPr>
                        <a:t>(</a:t>
                      </a:r>
                      <a:r>
                        <a:rPr lang="be-BY" sz="1600" i="1" dirty="0">
                          <a:solidFill>
                            <a:schemeClr val="tx1"/>
                          </a:solidFill>
                          <a:latin typeface="Times New Roman" pitchFamily="18" charset="0"/>
                          <a:ea typeface="Times New Roman"/>
                          <a:cs typeface="Times New Roman" pitchFamily="18" charset="0"/>
                        </a:rPr>
                        <a:t>чым</a:t>
                      </a:r>
                      <a:r>
                        <a:rPr lang="be-BY" sz="1600" i="0" dirty="0">
                          <a:solidFill>
                            <a:schemeClr val="tx1"/>
                          </a:solidFill>
                          <a:latin typeface="Times New Roman" pitchFamily="18" charset="0"/>
                          <a:ea typeface="Times New Roman"/>
                          <a:cs typeface="Times New Roman" pitchFamily="18" charset="0"/>
                        </a:rPr>
                        <a:t>),</a:t>
                      </a:r>
                      <a:r>
                        <a:rPr lang="be-BY" sz="1600" i="1" dirty="0">
                          <a:solidFill>
                            <a:schemeClr val="tx1"/>
                          </a:solidFill>
                          <a:latin typeface="Times New Roman" pitchFamily="18" charset="0"/>
                          <a:ea typeface="Times New Roman"/>
                          <a:cs typeface="Times New Roman" pitchFamily="18" charset="0"/>
                        </a:rPr>
                        <a:t> не бліжэй як, не далей як, не часцей як, не радзей як, не іначай як, усё роўна як, як не трэба лепш </a:t>
                      </a:r>
                      <a:r>
                        <a:rPr lang="be-BY" sz="1600" i="0" dirty="0">
                          <a:solidFill>
                            <a:schemeClr val="tx1"/>
                          </a:solidFill>
                          <a:latin typeface="Times New Roman" pitchFamily="18" charset="0"/>
                          <a:ea typeface="Times New Roman"/>
                          <a:cs typeface="Times New Roman" pitchFamily="18" charset="0"/>
                        </a:rPr>
                        <a:t>(</a:t>
                      </a:r>
                      <a:r>
                        <a:rPr lang="be-BY" sz="1600" i="1" dirty="0">
                          <a:solidFill>
                            <a:schemeClr val="tx1"/>
                          </a:solidFill>
                          <a:latin typeface="Times New Roman" pitchFamily="18" charset="0"/>
                          <a:ea typeface="Times New Roman"/>
                          <a:cs typeface="Times New Roman" pitchFamily="18" charset="0"/>
                        </a:rPr>
                        <a:t>лепей</a:t>
                      </a:r>
                      <a:r>
                        <a:rPr lang="be-BY" sz="1600" i="0" dirty="0">
                          <a:solidFill>
                            <a:schemeClr val="tx1"/>
                          </a:solidFill>
                          <a:latin typeface="Times New Roman" pitchFamily="18" charset="0"/>
                          <a:ea typeface="Times New Roman"/>
                          <a:cs typeface="Times New Roman" pitchFamily="18" charset="0"/>
                        </a:rPr>
                        <a:t>) </a:t>
                      </a:r>
                      <a:endParaRPr lang="ru-RU" sz="1600" i="0" dirty="0">
                        <a:solidFill>
                          <a:schemeClr val="tx1"/>
                        </a:solidFill>
                        <a:latin typeface="Times New Roman" pitchFamily="18" charset="0"/>
                        <a:ea typeface="Times New Roman"/>
                        <a:cs typeface="Times New Roman" pitchFamily="18" charset="0"/>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600" i="1" dirty="0" smtClean="0">
                          <a:solidFill>
                            <a:schemeClr val="tx1"/>
                          </a:solidFill>
                          <a:latin typeface="Times New Roman" pitchFamily="18" charset="0"/>
                          <a:ea typeface="Times New Roman"/>
                          <a:cs typeface="Times New Roman" pitchFamily="18" charset="0"/>
                        </a:rPr>
                        <a:t>Абоз </a:t>
                      </a:r>
                      <a:r>
                        <a:rPr lang="be-BY" sz="1600" i="1" dirty="0">
                          <a:solidFill>
                            <a:schemeClr val="tx1"/>
                          </a:solidFill>
                          <a:latin typeface="Times New Roman" pitchFamily="18" charset="0"/>
                          <a:ea typeface="Times New Roman"/>
                          <a:cs typeface="Times New Roman" pitchFamily="18" charset="0"/>
                        </a:rPr>
                        <a:t>расцягнуўся </a:t>
                      </a:r>
                      <a:r>
                        <a:rPr lang="be-BY" sz="1600" b="1" i="1" dirty="0">
                          <a:solidFill>
                            <a:schemeClr val="tx1"/>
                          </a:solidFill>
                          <a:latin typeface="Times New Roman" pitchFamily="18" charset="0"/>
                          <a:ea typeface="Times New Roman"/>
                          <a:cs typeface="Times New Roman" pitchFamily="18" charset="0"/>
                        </a:rPr>
                        <a:t>больш як</a:t>
                      </a:r>
                      <a:r>
                        <a:rPr lang="be-BY" sz="1600" i="1" dirty="0">
                          <a:solidFill>
                            <a:schemeClr val="tx1"/>
                          </a:solidFill>
                          <a:latin typeface="Times New Roman" pitchFamily="18" charset="0"/>
                          <a:ea typeface="Times New Roman"/>
                          <a:cs typeface="Times New Roman" pitchFamily="18" charset="0"/>
                        </a:rPr>
                        <a:t> на вярсту.</a:t>
                      </a:r>
                      <a:r>
                        <a:rPr lang="be-BY" sz="1600" dirty="0">
                          <a:solidFill>
                            <a:schemeClr val="tx1"/>
                          </a:solidFill>
                          <a:latin typeface="Times New Roman" pitchFamily="18" charset="0"/>
                          <a:ea typeface="Times New Roman"/>
                          <a:cs typeface="Times New Roman" pitchFamily="18" charset="0"/>
                        </a:rPr>
                        <a:t> </a:t>
                      </a:r>
                      <a:endParaRPr lang="ru-RU" sz="1600" dirty="0">
                        <a:solidFill>
                          <a:schemeClr val="tx1"/>
                        </a:solidFill>
                        <a:latin typeface="Times New Roman" pitchFamily="18" charset="0"/>
                        <a:ea typeface="Times New Roman"/>
                        <a:cs typeface="Times New Roman" pitchFamily="18" charset="0"/>
                      </a:endParaRPr>
                    </a:p>
                  </a:txBody>
                  <a:tcPr marL="61906" marR="619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821929">
                <a:tc>
                  <a:txBody>
                    <a:bodyPr/>
                    <a:lstStyle/>
                    <a:p>
                      <a:pPr algn="just">
                        <a:spcAft>
                          <a:spcPts val="0"/>
                        </a:spcAft>
                      </a:pPr>
                      <a:r>
                        <a:rPr lang="be-BY" sz="1600" dirty="0" smtClean="0">
                          <a:solidFill>
                            <a:schemeClr val="bg1"/>
                          </a:solidFill>
                          <a:latin typeface="Times New Roman"/>
                          <a:ea typeface="Times New Roman"/>
                          <a:cs typeface="Times New Roman"/>
                        </a:rPr>
                        <a:t>4. Калі </a:t>
                      </a:r>
                      <a:r>
                        <a:rPr lang="be-BY" sz="1600" dirty="0">
                          <a:solidFill>
                            <a:schemeClr val="bg1"/>
                          </a:solidFill>
                          <a:latin typeface="Times New Roman"/>
                          <a:ea typeface="Times New Roman"/>
                          <a:cs typeface="Times New Roman"/>
                        </a:rPr>
                        <a:t>ПЗ з’яўляюцца акалічнасцю спосабу дзеяння (адказвае на пытанне </a:t>
                      </a:r>
                      <a:r>
                        <a:rPr lang="be-BY" sz="1600" b="1" i="1" dirty="0">
                          <a:solidFill>
                            <a:schemeClr val="bg1"/>
                          </a:solidFill>
                          <a:latin typeface="Times New Roman"/>
                          <a:ea typeface="Times New Roman"/>
                          <a:cs typeface="Times New Roman"/>
                        </a:rPr>
                        <a:t>як?</a:t>
                      </a:r>
                      <a:r>
                        <a:rPr lang="be-BY" sz="1600" dirty="0">
                          <a:solidFill>
                            <a:schemeClr val="bg1"/>
                          </a:solidFill>
                          <a:latin typeface="Times New Roman"/>
                          <a:ea typeface="Times New Roman"/>
                          <a:cs typeface="Times New Roman"/>
                        </a:rPr>
                        <a:t>) або месца (адказвае на пытанне </a:t>
                      </a:r>
                      <a:r>
                        <a:rPr lang="be-BY" sz="1600" b="1" i="1" dirty="0">
                          <a:solidFill>
                            <a:schemeClr val="bg1"/>
                          </a:solidFill>
                          <a:latin typeface="Times New Roman"/>
                          <a:ea typeface="Times New Roman"/>
                          <a:cs typeface="Times New Roman"/>
                        </a:rPr>
                        <a:t>дзе?</a:t>
                      </a:r>
                      <a:r>
                        <a:rPr lang="be-BY" sz="1600" dirty="0">
                          <a:solidFill>
                            <a:schemeClr val="bg1"/>
                          </a:solidFill>
                          <a:latin typeface="Times New Roman"/>
                          <a:ea typeface="Times New Roman"/>
                          <a:cs typeface="Times New Roman"/>
                        </a:rPr>
                        <a:t>) ці дапаўненнем (адказвае на пытанні ўскосных склонаў</a:t>
                      </a:r>
                      <a:r>
                        <a:rPr lang="be-BY" sz="1600" dirty="0" smtClean="0">
                          <a:solidFill>
                            <a:schemeClr val="bg1"/>
                          </a:solidFill>
                          <a:latin typeface="Times New Roman"/>
                          <a:ea typeface="Times New Roman"/>
                          <a:cs typeface="Times New Roman"/>
                        </a:rPr>
                        <a:t>).</a:t>
                      </a:r>
                      <a:endParaRPr lang="ru-RU" sz="1600" dirty="0">
                        <a:solidFill>
                          <a:schemeClr val="bg1"/>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600" i="1" dirty="0">
                          <a:solidFill>
                            <a:schemeClr val="bg1"/>
                          </a:solidFill>
                          <a:latin typeface="Times New Roman"/>
                          <a:ea typeface="Times New Roman"/>
                          <a:cs typeface="Times New Roman"/>
                        </a:rPr>
                        <a:t>Заўвага была зроблена </a:t>
                      </a:r>
                      <a:r>
                        <a:rPr lang="be-BY" sz="1600" dirty="0">
                          <a:solidFill>
                            <a:schemeClr val="bg1"/>
                          </a:solidFill>
                          <a:latin typeface="Times New Roman"/>
                          <a:ea typeface="Times New Roman"/>
                          <a:cs typeface="Times New Roman"/>
                        </a:rPr>
                        <a:t>(як?) </a:t>
                      </a:r>
                      <a:r>
                        <a:rPr lang="be-BY" sz="1600" b="1" i="1" dirty="0">
                          <a:solidFill>
                            <a:schemeClr val="bg1"/>
                          </a:solidFill>
                          <a:latin typeface="Times New Roman"/>
                          <a:ea typeface="Times New Roman"/>
                          <a:cs typeface="Times New Roman"/>
                        </a:rPr>
                        <a:t>нібы жартам</a:t>
                      </a:r>
                      <a:r>
                        <a:rPr lang="be-BY" sz="1600" i="1" dirty="0">
                          <a:solidFill>
                            <a:schemeClr val="bg1"/>
                          </a:solidFill>
                          <a:latin typeface="Times New Roman"/>
                          <a:ea typeface="Times New Roman"/>
                          <a:cs typeface="Times New Roman"/>
                        </a:rPr>
                        <a:t>.</a:t>
                      </a:r>
                      <a:r>
                        <a:rPr lang="be-BY" sz="1600" dirty="0">
                          <a:solidFill>
                            <a:schemeClr val="bg1"/>
                          </a:solidFill>
                          <a:latin typeface="Times New Roman"/>
                          <a:ea typeface="Times New Roman"/>
                          <a:cs typeface="Times New Roman"/>
                        </a:rPr>
                        <a:t> </a:t>
                      </a:r>
                      <a:endParaRPr lang="ru-RU" sz="1600" dirty="0">
                        <a:solidFill>
                          <a:schemeClr val="bg1"/>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0"/>
            <a:ext cx="8786874" cy="1500174"/>
          </a:xfrm>
        </p:spPr>
        <p:txBody>
          <a:bodyPr>
            <a:normAutofit fontScale="90000"/>
          </a:bodyPr>
          <a:lstStyle/>
          <a:p>
            <a:r>
              <a:rPr lang="be-BY" sz="3600" b="1" dirty="0" smtClean="0"/>
              <a:t/>
            </a:r>
            <a:br>
              <a:rPr lang="be-BY" sz="3600" b="1" dirty="0" smtClean="0"/>
            </a:br>
            <a:r>
              <a:rPr lang="be-BY" sz="3600" b="1" dirty="0" smtClean="0">
                <a:solidFill>
                  <a:srgbClr val="00B050"/>
                </a:solidFill>
              </a:rPr>
              <a:t>в</a:t>
            </a:r>
            <a:r>
              <a:rPr lang="be-BY" sz="3600" b="1" dirty="0" smtClean="0">
                <a:solidFill>
                  <a:srgbClr val="00B050"/>
                </a:solidFill>
              </a:rPr>
              <a:t>) к</a:t>
            </a:r>
            <a:r>
              <a:rPr lang="be-BY" sz="3100" b="1" dirty="0" smtClean="0">
                <a:solidFill>
                  <a:srgbClr val="00B050"/>
                </a:solidFill>
              </a:rPr>
              <a:t>оска </a:t>
            </a:r>
            <a:r>
              <a:rPr lang="be-BY" sz="3100" b="1" dirty="0" smtClean="0">
                <a:solidFill>
                  <a:srgbClr val="00B050"/>
                </a:solidFill>
              </a:rPr>
              <a:t>НЕ </a:t>
            </a:r>
            <a:r>
              <a:rPr lang="be-BY" sz="3100" b="1" dirty="0" smtClean="0">
                <a:solidFill>
                  <a:srgbClr val="00B050"/>
                </a:solidFill>
              </a:rPr>
              <a:t>ставіцца</a:t>
            </a:r>
            <a:br>
              <a:rPr lang="be-BY" sz="3100" b="1" dirty="0" smtClean="0">
                <a:solidFill>
                  <a:srgbClr val="00B050"/>
                </a:solidFill>
              </a:rPr>
            </a:br>
            <a:r>
              <a:rPr lang="be-BY" sz="2000" b="1" dirty="0" smtClean="0">
                <a:solidFill>
                  <a:schemeClr val="accent3">
                    <a:lumMod val="75000"/>
                  </a:schemeClr>
                </a:solidFill>
              </a:rPr>
              <a:t>(працяг</a:t>
            </a:r>
            <a:r>
              <a:rPr lang="be-BY" sz="2000" b="1" dirty="0" smtClean="0">
                <a:solidFill>
                  <a:schemeClr val="accent3">
                    <a:lumMod val="75000"/>
                  </a:schemeClr>
                </a:solidFill>
              </a:rPr>
              <a:t>)</a:t>
            </a:r>
            <a:r>
              <a:rPr lang="be-BY" sz="3100" b="1" dirty="0" smtClean="0">
                <a:solidFill>
                  <a:schemeClr val="accent3">
                    <a:lumMod val="75000"/>
                  </a:schemeClr>
                </a:solidFill>
              </a:rPr>
              <a:t> </a:t>
            </a:r>
            <a:r>
              <a:rPr lang="ru-RU" sz="3600" dirty="0" smtClean="0"/>
              <a:t/>
            </a:r>
            <a:br>
              <a:rPr lang="ru-RU" sz="3600" dirty="0" smtClean="0"/>
            </a:br>
            <a:endParaRPr lang="ru-RU" dirty="0"/>
          </a:p>
        </p:txBody>
      </p:sp>
      <p:graphicFrame>
        <p:nvGraphicFramePr>
          <p:cNvPr id="4" name="Таблица 3"/>
          <p:cNvGraphicFramePr>
            <a:graphicFrameLocks noGrp="1"/>
          </p:cNvGraphicFramePr>
          <p:nvPr/>
        </p:nvGraphicFramePr>
        <p:xfrm>
          <a:off x="214282" y="1062259"/>
          <a:ext cx="8786874" cy="5564453"/>
        </p:xfrm>
        <a:graphic>
          <a:graphicData uri="http://schemas.openxmlformats.org/drawingml/2006/table">
            <a:tbl>
              <a:tblPr/>
              <a:tblGrid>
                <a:gridCol w="4647603"/>
                <a:gridCol w="4139271"/>
              </a:tblGrid>
              <a:tr h="722232">
                <a:tc>
                  <a:txBody>
                    <a:bodyPr/>
                    <a:lstStyle/>
                    <a:p>
                      <a:pPr algn="just">
                        <a:spcAft>
                          <a:spcPts val="0"/>
                        </a:spcAft>
                      </a:pPr>
                      <a:r>
                        <a:rPr lang="be-BY" sz="1600" dirty="0" smtClean="0">
                          <a:latin typeface="Times New Roman"/>
                          <a:ea typeface="Times New Roman"/>
                          <a:cs typeface="Times New Roman"/>
                        </a:rPr>
                        <a:t>5. Калі </a:t>
                      </a:r>
                      <a:r>
                        <a:rPr lang="be-BY" sz="1600" dirty="0">
                          <a:latin typeface="Times New Roman"/>
                          <a:ea typeface="Times New Roman"/>
                          <a:cs typeface="Times New Roman"/>
                        </a:rPr>
                        <a:t>перад ПЗ стаяць часціцы </a:t>
                      </a:r>
                      <a:r>
                        <a:rPr lang="be-BY" sz="1600" i="1" dirty="0">
                          <a:latin typeface="Times New Roman"/>
                          <a:ea typeface="Times New Roman"/>
                          <a:cs typeface="Times New Roman"/>
                        </a:rPr>
                        <a:t>не</a:t>
                      </a:r>
                      <a:r>
                        <a:rPr lang="be-BY" sz="1600" dirty="0">
                          <a:latin typeface="Times New Roman"/>
                          <a:ea typeface="Times New Roman"/>
                          <a:cs typeface="Times New Roman"/>
                        </a:rPr>
                        <a:t>,</a:t>
                      </a:r>
                      <a:r>
                        <a:rPr lang="be-BY" sz="1600" i="1" dirty="0">
                          <a:latin typeface="Times New Roman"/>
                          <a:ea typeface="Times New Roman"/>
                          <a:cs typeface="Times New Roman"/>
                        </a:rPr>
                        <a:t> ні</a:t>
                      </a:r>
                      <a:r>
                        <a:rPr lang="be-BY" sz="1600" dirty="0">
                          <a:latin typeface="Times New Roman"/>
                          <a:ea typeface="Times New Roman"/>
                          <a:cs typeface="Times New Roman"/>
                        </a:rPr>
                        <a:t>, </a:t>
                      </a:r>
                      <a:r>
                        <a:rPr lang="be-BY" sz="1600" i="1" dirty="0">
                          <a:latin typeface="Times New Roman"/>
                          <a:ea typeface="Times New Roman"/>
                          <a:cs typeface="Times New Roman"/>
                        </a:rPr>
                        <a:t>амаль</a:t>
                      </a:r>
                      <a:r>
                        <a:rPr lang="be-BY" sz="1600" dirty="0">
                          <a:latin typeface="Times New Roman"/>
                          <a:ea typeface="Times New Roman"/>
                          <a:cs typeface="Times New Roman"/>
                        </a:rPr>
                        <a:t>, прыслоўе </a:t>
                      </a:r>
                      <a:r>
                        <a:rPr lang="be-BY" sz="1600" i="1" dirty="0">
                          <a:latin typeface="Times New Roman"/>
                          <a:ea typeface="Times New Roman"/>
                          <a:cs typeface="Times New Roman"/>
                        </a:rPr>
                        <a:t>зусім</a:t>
                      </a:r>
                      <a:r>
                        <a:rPr lang="be-BY" sz="1600" dirty="0">
                          <a:latin typeface="Times New Roman"/>
                          <a:ea typeface="Times New Roman"/>
                          <a:cs typeface="Times New Roman"/>
                        </a:rPr>
                        <a:t> або размеркавальныя злучнікі </a:t>
                      </a:r>
                      <a:r>
                        <a:rPr lang="be-BY" sz="1600" i="1" dirty="0">
                          <a:latin typeface="Times New Roman"/>
                          <a:ea typeface="Times New Roman"/>
                          <a:cs typeface="Times New Roman"/>
                        </a:rPr>
                        <a:t>не то...не то</a:t>
                      </a:r>
                      <a:r>
                        <a:rPr lang="be-BY" sz="1600" dirty="0">
                          <a:latin typeface="Times New Roman"/>
                          <a:ea typeface="Times New Roman"/>
                          <a:cs typeface="Times New Roman"/>
                        </a:rPr>
                        <a:t>,</a:t>
                      </a:r>
                      <a:r>
                        <a:rPr lang="be-BY" sz="1600" i="1" dirty="0">
                          <a:latin typeface="Times New Roman"/>
                          <a:ea typeface="Times New Roman"/>
                          <a:cs typeface="Times New Roman"/>
                        </a:rPr>
                        <a:t> не то як...</a:t>
                      </a:r>
                      <a:r>
                        <a:rPr lang="be-BY" sz="1600" dirty="0">
                          <a:latin typeface="Times New Roman"/>
                          <a:ea typeface="Times New Roman"/>
                          <a:cs typeface="Times New Roman"/>
                        </a:rPr>
                        <a:t>, </a:t>
                      </a:r>
                      <a:r>
                        <a:rPr lang="be-BY" sz="1600" i="1" dirty="0">
                          <a:latin typeface="Times New Roman"/>
                          <a:ea typeface="Times New Roman"/>
                          <a:cs typeface="Times New Roman"/>
                        </a:rPr>
                        <a:t>не то як</a:t>
                      </a:r>
                      <a:r>
                        <a:rPr lang="be-BY" sz="1600" dirty="0">
                          <a:latin typeface="Times New Roman"/>
                          <a:ea typeface="Times New Roman"/>
                          <a:cs typeface="Times New Roman"/>
                        </a:rPr>
                        <a:t>,</a:t>
                      </a:r>
                      <a:r>
                        <a:rPr lang="be-BY" sz="1600" i="1" dirty="0">
                          <a:latin typeface="Times New Roman"/>
                          <a:ea typeface="Times New Roman"/>
                          <a:cs typeface="Times New Roman"/>
                        </a:rPr>
                        <a:t> ці то...ці то</a:t>
                      </a:r>
                      <a:r>
                        <a:rPr lang="be-BY" sz="1600" dirty="0">
                          <a:latin typeface="Times New Roman"/>
                          <a:ea typeface="Times New Roman"/>
                          <a:cs typeface="Times New Roman"/>
                        </a:rPr>
                        <a:t> </a:t>
                      </a:r>
                      <a:endParaRPr lang="ru-RU" sz="1600" dirty="0">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600" i="1" dirty="0">
                          <a:latin typeface="Times New Roman"/>
                          <a:ea typeface="Times New Roman"/>
                          <a:cs typeface="Times New Roman"/>
                        </a:rPr>
                        <a:t>Яны адчувалі сябе </a:t>
                      </a:r>
                      <a:r>
                        <a:rPr lang="be-BY" sz="1600" i="1" u="sng" dirty="0">
                          <a:latin typeface="Times New Roman"/>
                          <a:ea typeface="Times New Roman"/>
                          <a:cs typeface="Times New Roman"/>
                        </a:rPr>
                        <a:t>амаль</a:t>
                      </a:r>
                      <a:r>
                        <a:rPr lang="be-BY" sz="1600" i="1" dirty="0">
                          <a:latin typeface="Times New Roman"/>
                          <a:ea typeface="Times New Roman"/>
                          <a:cs typeface="Times New Roman"/>
                        </a:rPr>
                        <a:t> як дарослыя людзі.</a:t>
                      </a:r>
                      <a:r>
                        <a:rPr lang="be-BY" sz="1600" dirty="0">
                          <a:latin typeface="Times New Roman"/>
                          <a:ea typeface="Times New Roman"/>
                          <a:cs typeface="Times New Roman"/>
                        </a:rPr>
                        <a:t> </a:t>
                      </a:r>
                      <a:endParaRPr lang="ru-RU" sz="1600" dirty="0">
                        <a:latin typeface="Times New Roman"/>
                        <a:ea typeface="Times New Roman"/>
                        <a:cs typeface="Times New Roman"/>
                      </a:endParaRPr>
                    </a:p>
                    <a:p>
                      <a:pPr algn="just">
                        <a:spcAft>
                          <a:spcPts val="0"/>
                        </a:spcAft>
                      </a:pPr>
                      <a:r>
                        <a:rPr lang="be-BY" sz="1600" i="1" dirty="0">
                          <a:latin typeface="Times New Roman"/>
                          <a:ea typeface="Times New Roman"/>
                          <a:cs typeface="Times New Roman"/>
                        </a:rPr>
                        <a:t>Андатра ўмывалася </a:t>
                      </a:r>
                      <a:r>
                        <a:rPr lang="be-BY" sz="1600" i="1" u="sng" dirty="0">
                          <a:latin typeface="Times New Roman"/>
                          <a:ea typeface="Times New Roman"/>
                          <a:cs typeface="Times New Roman"/>
                        </a:rPr>
                        <a:t>амаль</a:t>
                      </a:r>
                      <a:r>
                        <a:rPr lang="be-BY" sz="1600" i="1" dirty="0">
                          <a:latin typeface="Times New Roman"/>
                          <a:ea typeface="Times New Roman"/>
                          <a:cs typeface="Times New Roman"/>
                        </a:rPr>
                        <a:t> як чалавек.</a:t>
                      </a:r>
                      <a:endParaRPr lang="ru-RU" sz="1600" dirty="0">
                        <a:latin typeface="Times New Roman"/>
                        <a:ea typeface="Times New Roman"/>
                        <a:cs typeface="Times New Roman"/>
                      </a:endParaRPr>
                    </a:p>
                    <a:p>
                      <a:pPr algn="just">
                        <a:spcAft>
                          <a:spcPts val="0"/>
                        </a:spcAft>
                      </a:pPr>
                      <a:r>
                        <a:rPr lang="be-BY" sz="1600" i="1" dirty="0">
                          <a:latin typeface="Times New Roman"/>
                          <a:ea typeface="Times New Roman"/>
                          <a:cs typeface="Times New Roman"/>
                        </a:rPr>
                        <a:t>Ён вёў справу </a:t>
                      </a:r>
                      <a:r>
                        <a:rPr lang="be-BY" sz="1600" i="1" u="sng" dirty="0">
                          <a:latin typeface="Times New Roman"/>
                          <a:ea typeface="Times New Roman"/>
                          <a:cs typeface="Times New Roman"/>
                        </a:rPr>
                        <a:t>зусім</a:t>
                      </a:r>
                      <a:r>
                        <a:rPr lang="be-BY" sz="1600" i="1" dirty="0">
                          <a:latin typeface="Times New Roman"/>
                          <a:ea typeface="Times New Roman"/>
                          <a:cs typeface="Times New Roman"/>
                        </a:rPr>
                        <a:t> як следчы.</a:t>
                      </a:r>
                      <a:endParaRPr lang="ru-RU" sz="1600" dirty="0">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500314">
                <a:tc gridSpan="2">
                  <a:txBody>
                    <a:bodyPr/>
                    <a:lstStyle/>
                    <a:p>
                      <a:pPr algn="just">
                        <a:spcAft>
                          <a:spcPts val="0"/>
                        </a:spcAft>
                      </a:pPr>
                      <a:r>
                        <a:rPr lang="be-BY" sz="1600" b="1" i="1" dirty="0">
                          <a:solidFill>
                            <a:schemeClr val="bg1"/>
                          </a:solidFill>
                          <a:latin typeface="Times New Roman"/>
                          <a:ea typeface="Times New Roman"/>
                          <a:cs typeface="Times New Roman"/>
                        </a:rPr>
                        <a:t>Заўвага!</a:t>
                      </a:r>
                      <a:r>
                        <a:rPr lang="be-BY" sz="1600" dirty="0">
                          <a:solidFill>
                            <a:schemeClr val="bg1"/>
                          </a:solidFill>
                          <a:latin typeface="Times New Roman"/>
                          <a:ea typeface="Times New Roman"/>
                          <a:cs typeface="Times New Roman"/>
                        </a:rPr>
                        <a:t> Але калі такія ПЗ маюць удакладняльнае значэнне, тады коска перад імі ставіцца: </a:t>
                      </a:r>
                      <a:r>
                        <a:rPr lang="be-BY" sz="1600" i="1" dirty="0" smtClean="0">
                          <a:solidFill>
                            <a:schemeClr val="bg1"/>
                          </a:solidFill>
                          <a:latin typeface="Times New Roman"/>
                          <a:ea typeface="Times New Roman"/>
                          <a:cs typeface="Times New Roman"/>
                        </a:rPr>
                        <a:t>У </a:t>
                      </a:r>
                      <a:r>
                        <a:rPr lang="be-BY" sz="1600" i="1" dirty="0">
                          <a:solidFill>
                            <a:schemeClr val="bg1"/>
                          </a:solidFill>
                          <a:latin typeface="Times New Roman"/>
                          <a:ea typeface="Times New Roman"/>
                          <a:cs typeface="Times New Roman"/>
                        </a:rPr>
                        <a:t>каморцы было холадна, амаль як на дварэ.</a:t>
                      </a:r>
                      <a:r>
                        <a:rPr lang="be-BY" sz="1600" dirty="0">
                          <a:solidFill>
                            <a:schemeClr val="bg1"/>
                          </a:solidFill>
                          <a:latin typeface="Times New Roman"/>
                          <a:ea typeface="Times New Roman"/>
                          <a:cs typeface="Times New Roman"/>
                        </a:rPr>
                        <a:t> </a:t>
                      </a:r>
                      <a:endParaRPr lang="ru-RU" sz="1600" dirty="0">
                        <a:solidFill>
                          <a:schemeClr val="bg1"/>
                        </a:solidFill>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hMerge="1">
                  <a:txBody>
                    <a:bodyPr/>
                    <a:lstStyle/>
                    <a:p>
                      <a:endParaRPr lang="ru-RU"/>
                    </a:p>
                  </a:txBody>
                  <a:tcPr/>
                </a:tc>
              </a:tr>
              <a:tr h="750471">
                <a:tc>
                  <a:txBody>
                    <a:bodyPr/>
                    <a:lstStyle/>
                    <a:p>
                      <a:pPr>
                        <a:spcAft>
                          <a:spcPts val="0"/>
                        </a:spcAft>
                      </a:pPr>
                      <a:r>
                        <a:rPr lang="be-BY" sz="1600" dirty="0" smtClean="0">
                          <a:latin typeface="Times New Roman"/>
                          <a:ea typeface="Times New Roman"/>
                          <a:cs typeface="Times New Roman"/>
                        </a:rPr>
                        <a:t>6. У </a:t>
                      </a:r>
                      <a:r>
                        <a:rPr lang="be-BY" sz="1600" dirty="0">
                          <a:latin typeface="Times New Roman"/>
                          <a:ea typeface="Times New Roman"/>
                          <a:cs typeface="Times New Roman"/>
                        </a:rPr>
                        <a:t>зваротах са злучнікам </a:t>
                      </a:r>
                      <a:r>
                        <a:rPr lang="be-BY" sz="1600" b="1" i="1" dirty="0">
                          <a:latin typeface="Times New Roman"/>
                          <a:ea typeface="Times New Roman"/>
                          <a:cs typeface="Times New Roman"/>
                        </a:rPr>
                        <a:t>як</a:t>
                      </a:r>
                      <a:r>
                        <a:rPr lang="be-BY" sz="1600" dirty="0">
                          <a:latin typeface="Times New Roman"/>
                          <a:ea typeface="Times New Roman"/>
                          <a:cs typeface="Times New Roman"/>
                        </a:rPr>
                        <a:t>, які мае значэнне </a:t>
                      </a:r>
                      <a:r>
                        <a:rPr lang="be-BY" sz="1600" dirty="0" smtClean="0">
                          <a:latin typeface="Times New Roman"/>
                          <a:ea typeface="Times New Roman"/>
                          <a:cs typeface="Times New Roman"/>
                        </a:rPr>
                        <a:t>‘</a:t>
                      </a:r>
                      <a:r>
                        <a:rPr lang="be-BY" sz="1600" i="1" dirty="0">
                          <a:latin typeface="Times New Roman"/>
                          <a:ea typeface="Times New Roman"/>
                          <a:cs typeface="Times New Roman"/>
                        </a:rPr>
                        <a:t>ў якасці</a:t>
                      </a:r>
                      <a:r>
                        <a:rPr lang="be-BY" sz="1600" dirty="0">
                          <a:latin typeface="Times New Roman"/>
                          <a:ea typeface="Times New Roman"/>
                          <a:cs typeface="Times New Roman"/>
                        </a:rPr>
                        <a:t>’</a:t>
                      </a:r>
                      <a:endParaRPr lang="ru-RU" sz="1600" dirty="0">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600" i="1" dirty="0">
                          <a:latin typeface="Times New Roman"/>
                          <a:ea typeface="Times New Roman"/>
                          <a:cs typeface="Times New Roman"/>
                        </a:rPr>
                        <a:t>Слівы карыстаюцца вялікай папулярнасцю як прадукт харчавання. Кавун выкарыстоўваецца як дыетычны сродак.</a:t>
                      </a:r>
                      <a:endParaRPr lang="ru-RU" sz="1600" dirty="0">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526963">
                <a:tc>
                  <a:txBody>
                    <a:bodyPr/>
                    <a:lstStyle/>
                    <a:p>
                      <a:pPr algn="just">
                        <a:spcAft>
                          <a:spcPts val="0"/>
                        </a:spcAft>
                      </a:pPr>
                      <a:r>
                        <a:rPr lang="be-BY" sz="1600" dirty="0" smtClean="0">
                          <a:solidFill>
                            <a:schemeClr val="bg1"/>
                          </a:solidFill>
                          <a:latin typeface="Times New Roman"/>
                          <a:ea typeface="Times New Roman"/>
                          <a:cs typeface="Times New Roman"/>
                        </a:rPr>
                        <a:t>7. У </a:t>
                      </a:r>
                      <a:r>
                        <a:rPr lang="be-BY" sz="1600" dirty="0">
                          <a:solidFill>
                            <a:schemeClr val="bg1"/>
                          </a:solidFill>
                          <a:latin typeface="Times New Roman"/>
                          <a:ea typeface="Times New Roman"/>
                          <a:cs typeface="Times New Roman"/>
                        </a:rPr>
                        <a:t>зваротах, абедзве часткі якіх выражаюцца аднолькавымі словамі </a:t>
                      </a:r>
                      <a:endParaRPr lang="ru-RU" sz="1600" dirty="0">
                        <a:solidFill>
                          <a:schemeClr val="bg1"/>
                        </a:solidFill>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600" i="1" dirty="0">
                          <a:solidFill>
                            <a:schemeClr val="bg1"/>
                          </a:solidFill>
                          <a:latin typeface="Times New Roman"/>
                          <a:ea typeface="Times New Roman"/>
                          <a:cs typeface="Times New Roman"/>
                        </a:rPr>
                        <a:t>Жыццё як жыццё. </a:t>
                      </a:r>
                      <a:endParaRPr lang="ru-RU" sz="1600" dirty="0">
                        <a:solidFill>
                          <a:schemeClr val="bg1"/>
                        </a:solidFill>
                        <a:latin typeface="Times New Roman"/>
                        <a:ea typeface="Times New Roman"/>
                        <a:cs typeface="Times New Roman"/>
                      </a:endParaRPr>
                    </a:p>
                    <a:p>
                      <a:pPr algn="just">
                        <a:spcAft>
                          <a:spcPts val="0"/>
                        </a:spcAft>
                      </a:pPr>
                      <a:r>
                        <a:rPr lang="be-BY" sz="1600" i="1" dirty="0">
                          <a:solidFill>
                            <a:schemeClr val="bg1"/>
                          </a:solidFill>
                          <a:latin typeface="Times New Roman"/>
                          <a:ea typeface="Times New Roman"/>
                          <a:cs typeface="Times New Roman"/>
                        </a:rPr>
                        <a:t>Чалавек як чалавек</a:t>
                      </a:r>
                      <a:r>
                        <a:rPr lang="be-BY" sz="1600" dirty="0">
                          <a:solidFill>
                            <a:schemeClr val="bg1"/>
                          </a:solidFill>
                          <a:latin typeface="Times New Roman"/>
                          <a:ea typeface="Times New Roman"/>
                          <a:cs typeface="Times New Roman"/>
                        </a:rPr>
                        <a:t>.</a:t>
                      </a:r>
                      <a:endParaRPr lang="ru-RU" sz="1600" dirty="0">
                        <a:solidFill>
                          <a:schemeClr val="bg1"/>
                        </a:solidFill>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750471">
                <a:tc>
                  <a:txBody>
                    <a:bodyPr/>
                    <a:lstStyle/>
                    <a:p>
                      <a:pPr algn="just">
                        <a:spcAft>
                          <a:spcPts val="0"/>
                        </a:spcAft>
                      </a:pPr>
                      <a:r>
                        <a:rPr lang="be-BY" sz="1600" dirty="0" smtClean="0">
                          <a:latin typeface="Times New Roman"/>
                          <a:ea typeface="Times New Roman"/>
                          <a:cs typeface="Times New Roman"/>
                        </a:rPr>
                        <a:t>8. Калі </a:t>
                      </a:r>
                      <a:r>
                        <a:rPr lang="be-BY" sz="1600" dirty="0">
                          <a:latin typeface="Times New Roman"/>
                          <a:ea typeface="Times New Roman"/>
                          <a:cs typeface="Times New Roman"/>
                        </a:rPr>
                        <a:t>словы </a:t>
                      </a:r>
                      <a:r>
                        <a:rPr lang="be-BY" sz="1600" i="1" dirty="0">
                          <a:latin typeface="Times New Roman"/>
                          <a:ea typeface="Times New Roman"/>
                          <a:cs typeface="Times New Roman"/>
                        </a:rPr>
                        <a:t>як, нібы, быццам</a:t>
                      </a:r>
                      <a:r>
                        <a:rPr lang="be-BY" sz="1600" dirty="0">
                          <a:latin typeface="Times New Roman"/>
                          <a:ea typeface="Times New Roman"/>
                          <a:cs typeface="Times New Roman"/>
                        </a:rPr>
                        <a:t> і інш. </a:t>
                      </a:r>
                      <a:r>
                        <a:rPr lang="be-BY" sz="1600" dirty="0" smtClean="0">
                          <a:latin typeface="Times New Roman"/>
                          <a:ea typeface="Times New Roman"/>
                          <a:cs typeface="Times New Roman"/>
                        </a:rPr>
                        <a:t>выконваюць </a:t>
                      </a:r>
                      <a:r>
                        <a:rPr lang="be-BY" sz="1600" dirty="0">
                          <a:latin typeface="Times New Roman"/>
                          <a:ea typeface="Times New Roman"/>
                          <a:cs typeface="Times New Roman"/>
                        </a:rPr>
                        <a:t>ролю часціц з рознымі </a:t>
                      </a:r>
                      <a:r>
                        <a:rPr lang="be-BY" sz="1600" dirty="0" smtClean="0">
                          <a:latin typeface="Times New Roman"/>
                          <a:ea typeface="Times New Roman"/>
                          <a:cs typeface="Times New Roman"/>
                        </a:rPr>
                        <a:t>эмацыянальна-экспрэсіўнымі </a:t>
                      </a:r>
                      <a:r>
                        <a:rPr lang="be-BY" sz="1600" dirty="0">
                          <a:latin typeface="Times New Roman"/>
                          <a:ea typeface="Times New Roman"/>
                          <a:cs typeface="Times New Roman"/>
                        </a:rPr>
                        <a:t>адценнямі </a:t>
                      </a:r>
                      <a:endParaRPr lang="ru-RU" sz="1600" dirty="0">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600" i="1" dirty="0">
                          <a:latin typeface="Times New Roman"/>
                          <a:ea typeface="Times New Roman"/>
                          <a:cs typeface="Times New Roman"/>
                        </a:rPr>
                        <a:t>Нібы ў сне стаіць сасняк.</a:t>
                      </a:r>
                      <a:r>
                        <a:rPr lang="be-BY" sz="1600" dirty="0">
                          <a:latin typeface="Times New Roman"/>
                          <a:ea typeface="Times New Roman"/>
                          <a:cs typeface="Times New Roman"/>
                        </a:rPr>
                        <a:t> </a:t>
                      </a:r>
                      <a:endParaRPr lang="ru-RU" sz="1600" dirty="0">
                        <a:latin typeface="Times New Roman"/>
                        <a:ea typeface="Times New Roman"/>
                        <a:cs typeface="Times New Roman"/>
                      </a:endParaRPr>
                    </a:p>
                    <a:p>
                      <a:pPr algn="just">
                        <a:spcAft>
                          <a:spcPts val="0"/>
                        </a:spcAft>
                      </a:pPr>
                      <a:r>
                        <a:rPr lang="be-BY" sz="1600" i="1" dirty="0">
                          <a:latin typeface="Times New Roman"/>
                          <a:ea typeface="Times New Roman"/>
                          <a:cs typeface="Times New Roman"/>
                        </a:rPr>
                        <a:t>Між дзяцей дачку са школы як прыемна сустракаць! </a:t>
                      </a:r>
                      <a:endParaRPr lang="ru-RU" sz="1600" dirty="0">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500314">
                <a:tc>
                  <a:txBody>
                    <a:bodyPr/>
                    <a:lstStyle/>
                    <a:p>
                      <a:pPr algn="just">
                        <a:spcAft>
                          <a:spcPts val="0"/>
                        </a:spcAft>
                      </a:pPr>
                      <a:r>
                        <a:rPr lang="be-BY" sz="1600" dirty="0" smtClean="0">
                          <a:solidFill>
                            <a:schemeClr val="bg1"/>
                          </a:solidFill>
                          <a:latin typeface="Times New Roman"/>
                          <a:ea typeface="Times New Roman"/>
                          <a:cs typeface="Times New Roman"/>
                        </a:rPr>
                        <a:t>9. Калі </a:t>
                      </a:r>
                      <a:r>
                        <a:rPr lang="be-BY" sz="1600" dirty="0">
                          <a:solidFill>
                            <a:schemeClr val="bg1"/>
                          </a:solidFill>
                          <a:latin typeface="Times New Roman"/>
                          <a:ea typeface="Times New Roman"/>
                          <a:cs typeface="Times New Roman"/>
                        </a:rPr>
                        <a:t>ПЗ уводзіцца ў сказ спалучэннямі тыпу</a:t>
                      </a:r>
                      <a:r>
                        <a:rPr lang="be-BY" sz="1600" i="1" dirty="0">
                          <a:solidFill>
                            <a:schemeClr val="bg1"/>
                          </a:solidFill>
                          <a:latin typeface="Times New Roman"/>
                          <a:ea typeface="Times New Roman"/>
                          <a:cs typeface="Times New Roman"/>
                        </a:rPr>
                        <a:t> </a:t>
                      </a:r>
                      <a:r>
                        <a:rPr lang="be-BY" sz="1600" b="1" i="1" dirty="0" smtClean="0">
                          <a:solidFill>
                            <a:schemeClr val="bg1"/>
                          </a:solidFill>
                          <a:latin typeface="Times New Roman"/>
                          <a:ea typeface="Times New Roman"/>
                          <a:cs typeface="Times New Roman"/>
                        </a:rPr>
                        <a:t>як </a:t>
                      </a:r>
                      <a:r>
                        <a:rPr lang="be-BY" sz="1600" b="1" i="1" dirty="0">
                          <a:solidFill>
                            <a:schemeClr val="bg1"/>
                          </a:solidFill>
                          <a:latin typeface="Times New Roman"/>
                          <a:ea typeface="Times New Roman"/>
                          <a:cs typeface="Times New Roman"/>
                        </a:rPr>
                        <a:t>не ўвесь</a:t>
                      </a:r>
                      <a:r>
                        <a:rPr lang="be-BY" sz="1600" i="1" dirty="0">
                          <a:solidFill>
                            <a:schemeClr val="bg1"/>
                          </a:solidFill>
                          <a:latin typeface="Times New Roman"/>
                          <a:ea typeface="Times New Roman"/>
                          <a:cs typeface="Times New Roman"/>
                        </a:rPr>
                        <a:t> </a:t>
                      </a:r>
                      <a:r>
                        <a:rPr lang="be-BY" sz="1600"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уся</a:t>
                      </a:r>
                      <a:r>
                        <a:rPr lang="be-BY" sz="1600" dirty="0">
                          <a:solidFill>
                            <a:schemeClr val="bg1"/>
                          </a:solidFill>
                          <a:latin typeface="Times New Roman"/>
                          <a:ea typeface="Times New Roman"/>
                          <a:cs typeface="Times New Roman"/>
                        </a:rPr>
                        <a:t>, </a:t>
                      </a:r>
                      <a:r>
                        <a:rPr lang="be-BY" sz="1600" i="1" dirty="0">
                          <a:solidFill>
                            <a:schemeClr val="bg1"/>
                          </a:solidFill>
                          <a:latin typeface="Times New Roman"/>
                          <a:ea typeface="Times New Roman"/>
                          <a:cs typeface="Times New Roman"/>
                        </a:rPr>
                        <a:t>усё</a:t>
                      </a:r>
                      <a:r>
                        <a:rPr lang="be-BY" sz="1600"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усе</a:t>
                      </a:r>
                      <a:r>
                        <a:rPr lang="be-BY" sz="1600" dirty="0">
                          <a:solidFill>
                            <a:schemeClr val="bg1"/>
                          </a:solidFill>
                          <a:latin typeface="Times New Roman"/>
                          <a:ea typeface="Times New Roman"/>
                          <a:cs typeface="Times New Roman"/>
                        </a:rPr>
                        <a:t>)</a:t>
                      </a:r>
                      <a:endParaRPr lang="ru-RU" sz="1600" dirty="0">
                        <a:solidFill>
                          <a:schemeClr val="bg1"/>
                        </a:solidFill>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600" i="1" dirty="0">
                          <a:solidFill>
                            <a:schemeClr val="bg1"/>
                          </a:solidFill>
                          <a:latin typeface="Times New Roman"/>
                          <a:ea typeface="Times New Roman"/>
                          <a:cs typeface="Times New Roman"/>
                        </a:rPr>
                        <a:t>Чыстыя жнівеньскія росы выпадаюць раней і не скачваюцца долу </a:t>
                      </a:r>
                      <a:r>
                        <a:rPr lang="be-BY" sz="1600" i="1" u="sng" dirty="0">
                          <a:solidFill>
                            <a:schemeClr val="bg1"/>
                          </a:solidFill>
                          <a:latin typeface="Times New Roman"/>
                          <a:ea typeface="Times New Roman"/>
                          <a:cs typeface="Times New Roman"/>
                        </a:rPr>
                        <a:t>як не ўвесь</a:t>
                      </a:r>
                      <a:r>
                        <a:rPr lang="be-BY" sz="1600" i="1" dirty="0">
                          <a:solidFill>
                            <a:schemeClr val="bg1"/>
                          </a:solidFill>
                          <a:latin typeface="Times New Roman"/>
                          <a:ea typeface="Times New Roman"/>
                          <a:cs typeface="Times New Roman"/>
                        </a:rPr>
                        <a:t> дзень.</a:t>
                      </a:r>
                      <a:endParaRPr lang="ru-RU" sz="1600" dirty="0">
                        <a:solidFill>
                          <a:schemeClr val="bg1"/>
                        </a:solidFill>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750471">
                <a:tc>
                  <a:txBody>
                    <a:bodyPr/>
                    <a:lstStyle/>
                    <a:p>
                      <a:pPr algn="just">
                        <a:spcAft>
                          <a:spcPts val="0"/>
                        </a:spcAft>
                      </a:pPr>
                      <a:r>
                        <a:rPr lang="be-BY" sz="1600" dirty="0" smtClean="0">
                          <a:latin typeface="Times New Roman"/>
                          <a:ea typeface="Times New Roman"/>
                          <a:cs typeface="Times New Roman"/>
                        </a:rPr>
                        <a:t>10. Коска </a:t>
                      </a:r>
                      <a:r>
                        <a:rPr lang="be-BY" sz="1600" dirty="0">
                          <a:latin typeface="Times New Roman"/>
                          <a:ea typeface="Times New Roman"/>
                          <a:cs typeface="Times New Roman"/>
                        </a:rPr>
                        <a:t>не ставіцца ў сказах перад парным злучнікам </a:t>
                      </a:r>
                      <a:r>
                        <a:rPr lang="be-BY" sz="1600" b="1" i="1" dirty="0">
                          <a:latin typeface="Times New Roman"/>
                          <a:ea typeface="Times New Roman"/>
                          <a:cs typeface="Times New Roman"/>
                        </a:rPr>
                        <a:t>як…</a:t>
                      </a:r>
                      <a:r>
                        <a:rPr lang="be-BY" sz="1600" b="1" dirty="0">
                          <a:latin typeface="Times New Roman"/>
                          <a:ea typeface="Times New Roman"/>
                          <a:cs typeface="Times New Roman"/>
                        </a:rPr>
                        <a:t>,</a:t>
                      </a:r>
                      <a:r>
                        <a:rPr lang="be-BY" sz="1600" b="1" i="1" dirty="0">
                          <a:latin typeface="Times New Roman"/>
                          <a:ea typeface="Times New Roman"/>
                          <a:cs typeface="Times New Roman"/>
                        </a:rPr>
                        <a:t> так</a:t>
                      </a:r>
                      <a:r>
                        <a:rPr lang="be-BY" sz="1600" dirty="0">
                          <a:latin typeface="Times New Roman"/>
                          <a:ea typeface="Times New Roman"/>
                          <a:cs typeface="Times New Roman"/>
                        </a:rPr>
                        <a:t> (коска ставіцца паміж гэтымі злучнікамі)</a:t>
                      </a:r>
                      <a:endParaRPr lang="ru-RU" sz="1600" dirty="0">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600" i="1" dirty="0">
                          <a:latin typeface="Times New Roman"/>
                          <a:ea typeface="Times New Roman"/>
                          <a:cs typeface="Times New Roman"/>
                        </a:rPr>
                        <a:t>Дажджы </a:t>
                      </a:r>
                      <a:r>
                        <a:rPr lang="be-BY" sz="1600" i="1" u="sng" dirty="0">
                          <a:latin typeface="Times New Roman"/>
                          <a:ea typeface="Times New Roman"/>
                          <a:cs typeface="Times New Roman"/>
                        </a:rPr>
                        <a:t>як</a:t>
                      </a:r>
                      <a:r>
                        <a:rPr lang="be-BY" sz="1600" i="1" dirty="0">
                          <a:latin typeface="Times New Roman"/>
                          <a:ea typeface="Times New Roman"/>
                          <a:cs typeface="Times New Roman"/>
                        </a:rPr>
                        <a:t> пачаліся</a:t>
                      </a:r>
                      <a:r>
                        <a:rPr lang="be-BY" sz="1600" b="1" dirty="0">
                          <a:latin typeface="Times New Roman"/>
                          <a:ea typeface="Times New Roman"/>
                          <a:cs typeface="Times New Roman"/>
                        </a:rPr>
                        <a:t>,</a:t>
                      </a:r>
                      <a:r>
                        <a:rPr lang="be-BY" sz="1600" i="1" dirty="0">
                          <a:latin typeface="Times New Roman"/>
                          <a:ea typeface="Times New Roman"/>
                          <a:cs typeface="Times New Roman"/>
                        </a:rPr>
                        <a:t> </a:t>
                      </a:r>
                      <a:r>
                        <a:rPr lang="be-BY" sz="1600" i="1" u="sng" dirty="0">
                          <a:latin typeface="Times New Roman"/>
                          <a:ea typeface="Times New Roman"/>
                          <a:cs typeface="Times New Roman"/>
                        </a:rPr>
                        <a:t>так</a:t>
                      </a:r>
                      <a:r>
                        <a:rPr lang="be-BY" sz="1600" i="1" dirty="0">
                          <a:latin typeface="Times New Roman"/>
                          <a:ea typeface="Times New Roman"/>
                          <a:cs typeface="Times New Roman"/>
                        </a:rPr>
                        <a:t> і цягнуліся да самых прымарозкаў.</a:t>
                      </a:r>
                      <a:endParaRPr lang="ru-RU" sz="1600" dirty="0">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1053929">
                <a:tc>
                  <a:txBody>
                    <a:bodyPr/>
                    <a:lstStyle/>
                    <a:p>
                      <a:pPr algn="just">
                        <a:spcAft>
                          <a:spcPts val="0"/>
                        </a:spcAft>
                      </a:pPr>
                      <a:r>
                        <a:rPr lang="be-BY" sz="1600" dirty="0" smtClean="0">
                          <a:solidFill>
                            <a:schemeClr val="bg1"/>
                          </a:solidFill>
                          <a:latin typeface="Times New Roman"/>
                          <a:ea typeface="Times New Roman"/>
                          <a:cs typeface="Times New Roman"/>
                        </a:rPr>
                        <a:t>11. Коска </a:t>
                      </a:r>
                      <a:r>
                        <a:rPr lang="be-BY" sz="1600" dirty="0">
                          <a:solidFill>
                            <a:schemeClr val="bg1"/>
                          </a:solidFill>
                          <a:latin typeface="Times New Roman"/>
                          <a:ea typeface="Times New Roman"/>
                          <a:cs typeface="Times New Roman"/>
                        </a:rPr>
                        <a:t>не ставіцца перад параўнальнымі злучнікамі </a:t>
                      </a:r>
                      <a:r>
                        <a:rPr lang="be-BY" sz="1600" i="1" dirty="0">
                          <a:solidFill>
                            <a:schemeClr val="bg1"/>
                          </a:solidFill>
                          <a:latin typeface="Times New Roman"/>
                          <a:ea typeface="Times New Roman"/>
                          <a:cs typeface="Times New Roman"/>
                        </a:rPr>
                        <a:t>бы</a:t>
                      </a:r>
                      <a:r>
                        <a:rPr lang="be-BY" sz="1600" dirty="0">
                          <a:solidFill>
                            <a:schemeClr val="bg1"/>
                          </a:solidFill>
                          <a:latin typeface="Times New Roman"/>
                          <a:ea typeface="Times New Roman"/>
                          <a:cs typeface="Times New Roman"/>
                        </a:rPr>
                        <a:t>, </a:t>
                      </a:r>
                      <a:r>
                        <a:rPr lang="be-BY" sz="1600" i="1" dirty="0">
                          <a:solidFill>
                            <a:schemeClr val="bg1"/>
                          </a:solidFill>
                          <a:latin typeface="Times New Roman"/>
                          <a:ea typeface="Times New Roman"/>
                          <a:cs typeface="Times New Roman"/>
                        </a:rPr>
                        <a:t>нібыта</a:t>
                      </a:r>
                      <a:r>
                        <a:rPr lang="be-BY" sz="1600" dirty="0">
                          <a:solidFill>
                            <a:schemeClr val="bg1"/>
                          </a:solidFill>
                          <a:latin typeface="Times New Roman"/>
                          <a:ea typeface="Times New Roman"/>
                          <a:cs typeface="Times New Roman"/>
                        </a:rPr>
                        <a:t>, </a:t>
                      </a:r>
                      <a:r>
                        <a:rPr lang="be-BY" sz="1600" i="1" dirty="0">
                          <a:solidFill>
                            <a:schemeClr val="bg1"/>
                          </a:solidFill>
                          <a:latin typeface="Times New Roman"/>
                          <a:ea typeface="Times New Roman"/>
                          <a:cs typeface="Times New Roman"/>
                        </a:rPr>
                        <a:t>быццам</a:t>
                      </a:r>
                      <a:r>
                        <a:rPr lang="be-BY" sz="1600" dirty="0">
                          <a:solidFill>
                            <a:schemeClr val="bg1"/>
                          </a:solidFill>
                          <a:latin typeface="Times New Roman"/>
                          <a:ea typeface="Times New Roman"/>
                          <a:cs typeface="Times New Roman"/>
                        </a:rPr>
                        <a:t>, якія стаяць  перад дзеясловам-выказнікам і разам з ім абазначае дзеянне не сапраўднае, а ўяўнае </a:t>
                      </a:r>
                      <a:endParaRPr lang="ru-RU" sz="1600" dirty="0">
                        <a:solidFill>
                          <a:schemeClr val="bg1"/>
                        </a:solidFill>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600" i="1" u="sng" dirty="0">
                          <a:solidFill>
                            <a:schemeClr val="bg1"/>
                          </a:solidFill>
                          <a:latin typeface="Times New Roman"/>
                          <a:ea typeface="Times New Roman"/>
                          <a:cs typeface="Times New Roman"/>
                        </a:rPr>
                        <a:t>Алег</a:t>
                      </a:r>
                      <a:r>
                        <a:rPr lang="be-BY" sz="1600" i="1" dirty="0">
                          <a:solidFill>
                            <a:schemeClr val="bg1"/>
                          </a:solidFill>
                          <a:latin typeface="Times New Roman"/>
                          <a:ea typeface="Times New Roman"/>
                          <a:cs typeface="Times New Roman"/>
                        </a:rPr>
                        <a:t> </a:t>
                      </a:r>
                      <a:r>
                        <a:rPr lang="be-BY" sz="1600" i="1" u="dbl" dirty="0">
                          <a:solidFill>
                            <a:schemeClr val="bg1"/>
                          </a:solidFill>
                          <a:latin typeface="Times New Roman"/>
                          <a:ea typeface="Times New Roman"/>
                          <a:cs typeface="Times New Roman"/>
                        </a:rPr>
                        <a:t>нібыта выйграў</a:t>
                      </a:r>
                      <a:r>
                        <a:rPr lang="be-BY" sz="1600" i="1" dirty="0">
                          <a:solidFill>
                            <a:schemeClr val="bg1"/>
                          </a:solidFill>
                          <a:latin typeface="Times New Roman"/>
                          <a:ea typeface="Times New Roman"/>
                          <a:cs typeface="Times New Roman"/>
                        </a:rPr>
                        <a:t> мільён. </a:t>
                      </a:r>
                      <a:endParaRPr lang="ru-RU" sz="1600" dirty="0">
                        <a:solidFill>
                          <a:schemeClr val="bg1"/>
                        </a:solidFill>
                        <a:latin typeface="Times New Roman"/>
                        <a:ea typeface="Times New Roman"/>
                        <a:cs typeface="Times New Roman"/>
                      </a:endParaRPr>
                    </a:p>
                    <a:p>
                      <a:pPr algn="just">
                        <a:spcAft>
                          <a:spcPts val="0"/>
                        </a:spcAft>
                      </a:pPr>
                      <a:r>
                        <a:rPr lang="be-BY" sz="1600" dirty="0">
                          <a:solidFill>
                            <a:schemeClr val="bg1"/>
                          </a:solidFill>
                          <a:latin typeface="Times New Roman"/>
                          <a:ea typeface="Times New Roman"/>
                          <a:cs typeface="Times New Roman"/>
                        </a:rPr>
                        <a:t>Параўнайце: </a:t>
                      </a:r>
                      <a:r>
                        <a:rPr lang="be-BY" sz="1600" i="1" u="sng" dirty="0">
                          <a:solidFill>
                            <a:schemeClr val="bg1"/>
                          </a:solidFill>
                          <a:latin typeface="Times New Roman"/>
                          <a:ea typeface="Times New Roman"/>
                          <a:cs typeface="Times New Roman"/>
                        </a:rPr>
                        <a:t>Алег</a:t>
                      </a:r>
                      <a:r>
                        <a:rPr lang="be-BY" sz="1600" i="1" dirty="0">
                          <a:solidFill>
                            <a:schemeClr val="bg1"/>
                          </a:solidFill>
                          <a:latin typeface="Times New Roman"/>
                          <a:ea typeface="Times New Roman"/>
                          <a:cs typeface="Times New Roman"/>
                        </a:rPr>
                        <a:t> </a:t>
                      </a:r>
                      <a:r>
                        <a:rPr lang="be-BY" sz="1600" i="1" u="dbl" dirty="0">
                          <a:solidFill>
                            <a:schemeClr val="bg1"/>
                          </a:solidFill>
                          <a:latin typeface="Times New Roman"/>
                          <a:ea typeface="Times New Roman"/>
                          <a:cs typeface="Times New Roman"/>
                        </a:rPr>
                        <a:t>выйграў</a:t>
                      </a:r>
                      <a:r>
                        <a:rPr lang="be-BY" sz="1600" i="1" dirty="0">
                          <a:solidFill>
                            <a:schemeClr val="bg1"/>
                          </a:solidFill>
                          <a:latin typeface="Times New Roman"/>
                          <a:ea typeface="Times New Roman"/>
                          <a:cs typeface="Times New Roman"/>
                        </a:rPr>
                        <a:t> мільён. </a:t>
                      </a:r>
                      <a:endParaRPr lang="ru-RU" sz="1600" dirty="0">
                        <a:solidFill>
                          <a:schemeClr val="bg1"/>
                        </a:solidFill>
                        <a:latin typeface="Times New Roman"/>
                        <a:ea typeface="Times New Roman"/>
                        <a:cs typeface="Times New Roman"/>
                      </a:endParaRPr>
                    </a:p>
                    <a:p>
                      <a:pPr algn="just">
                        <a:spcAft>
                          <a:spcPts val="0"/>
                        </a:spcAft>
                      </a:pPr>
                      <a:r>
                        <a:rPr lang="be-BY" sz="1600" i="1" u="sng" dirty="0">
                          <a:solidFill>
                            <a:schemeClr val="bg1"/>
                          </a:solidFill>
                          <a:latin typeface="Times New Roman"/>
                          <a:ea typeface="Times New Roman"/>
                          <a:cs typeface="Times New Roman"/>
                        </a:rPr>
                        <a:t>Зіма</a:t>
                      </a:r>
                      <a:r>
                        <a:rPr lang="be-BY" sz="1600" i="1" dirty="0">
                          <a:solidFill>
                            <a:schemeClr val="bg1"/>
                          </a:solidFill>
                          <a:latin typeface="Times New Roman"/>
                          <a:ea typeface="Times New Roman"/>
                          <a:cs typeface="Times New Roman"/>
                        </a:rPr>
                        <a:t> </a:t>
                      </a:r>
                      <a:r>
                        <a:rPr lang="be-BY" sz="1600" i="1" u="dbl" dirty="0">
                          <a:solidFill>
                            <a:schemeClr val="bg1"/>
                          </a:solidFill>
                          <a:latin typeface="Times New Roman"/>
                          <a:ea typeface="Times New Roman"/>
                          <a:cs typeface="Times New Roman"/>
                        </a:rPr>
                        <a:t>нібы злавалася</a:t>
                      </a:r>
                      <a:r>
                        <a:rPr lang="be-BY" sz="1600" i="1" dirty="0">
                          <a:solidFill>
                            <a:schemeClr val="bg1"/>
                          </a:solidFill>
                          <a:latin typeface="Times New Roman"/>
                          <a:ea typeface="Times New Roman"/>
                          <a:cs typeface="Times New Roman"/>
                        </a:rPr>
                        <a:t> на сваё спазненне.</a:t>
                      </a:r>
                      <a:endParaRPr lang="ru-RU" sz="1600" dirty="0">
                        <a:solidFill>
                          <a:schemeClr val="bg1"/>
                        </a:solidFill>
                        <a:latin typeface="Times New Roman"/>
                        <a:ea typeface="Times New Roman"/>
                        <a:cs typeface="Times New Roman"/>
                      </a:endParaRPr>
                    </a:p>
                  </a:txBody>
                  <a:tcPr marL="54107" marR="541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e-BY" b="1" dirty="0" smtClean="0">
                <a:solidFill>
                  <a:srgbClr val="92D050"/>
                </a:solidFill>
              </a:rPr>
              <a:t>План </a:t>
            </a:r>
            <a:endParaRPr lang="ru-RU" b="1" dirty="0">
              <a:solidFill>
                <a:srgbClr val="92D050"/>
              </a:solidFill>
            </a:endParaRPr>
          </a:p>
        </p:txBody>
      </p:sp>
      <p:sp>
        <p:nvSpPr>
          <p:cNvPr id="3" name="Содержимое 2"/>
          <p:cNvSpPr>
            <a:spLocks noGrp="1"/>
          </p:cNvSpPr>
          <p:nvPr>
            <p:ph sz="quarter" idx="1"/>
          </p:nvPr>
        </p:nvSpPr>
        <p:spPr>
          <a:xfrm>
            <a:off x="142844" y="1285860"/>
            <a:ext cx="8858312" cy="5286412"/>
          </a:xfrm>
        </p:spPr>
        <p:txBody>
          <a:bodyPr>
            <a:normAutofit lnSpcReduction="10000"/>
          </a:bodyPr>
          <a:lstStyle/>
          <a:p>
            <a:pPr algn="just"/>
            <a:r>
              <a:rPr lang="be-BY" dirty="0" smtClean="0">
                <a:solidFill>
                  <a:schemeClr val="accent5">
                    <a:lumMod val="75000"/>
                  </a:schemeClr>
                </a:solidFill>
                <a:latin typeface="Times New Roman" pitchFamily="18" charset="0"/>
                <a:cs typeface="Times New Roman" pitchFamily="18" charset="0"/>
              </a:rPr>
              <a:t>1. </a:t>
            </a:r>
            <a:r>
              <a:rPr lang="be-BY" sz="2400" dirty="0" smtClean="0">
                <a:solidFill>
                  <a:schemeClr val="accent5">
                    <a:lumMod val="75000"/>
                  </a:schemeClr>
                </a:solidFill>
                <a:latin typeface="Times New Roman" pitchFamily="18" charset="0"/>
                <a:cs typeface="Times New Roman" pitchFamily="18" charset="0"/>
              </a:rPr>
              <a:t>Працяжнік паміж дзейнікам і выказнікам.</a:t>
            </a:r>
          </a:p>
          <a:p>
            <a:pPr algn="just"/>
            <a:r>
              <a:rPr lang="be-BY" sz="2400" dirty="0" smtClean="0">
                <a:solidFill>
                  <a:schemeClr val="accent5">
                    <a:lumMod val="75000"/>
                  </a:schemeClr>
                </a:solidFill>
                <a:latin typeface="Times New Roman" pitchFamily="18" charset="0"/>
                <a:cs typeface="Times New Roman" pitchFamily="18" charset="0"/>
              </a:rPr>
              <a:t>2. Знакі прыпынку ў сказах з аднароднымі членамі </a:t>
            </a:r>
            <a:r>
              <a:rPr lang="be-BY" sz="2400" dirty="0" smtClean="0">
                <a:solidFill>
                  <a:schemeClr val="accent5">
                    <a:lumMod val="75000"/>
                  </a:schemeClr>
                </a:solidFill>
                <a:latin typeface="Times New Roman" pitchFamily="18" charset="0"/>
                <a:cs typeface="Times New Roman" pitchFamily="18" charset="0"/>
              </a:rPr>
              <a:t>сказа:</a:t>
            </a:r>
          </a:p>
          <a:p>
            <a:pPr lvl="1" algn="just"/>
            <a:r>
              <a:rPr lang="be-BY" sz="1800" dirty="0" smtClean="0">
                <a:solidFill>
                  <a:schemeClr val="accent5">
                    <a:lumMod val="75000"/>
                  </a:schemeClr>
                </a:solidFill>
                <a:latin typeface="Times New Roman" pitchFamily="18" charset="0"/>
                <a:cs typeface="Times New Roman" pitchFamily="18" charset="0"/>
              </a:rPr>
              <a:t>а) коскі ставяцца пры аднародных членах сказа;</a:t>
            </a:r>
          </a:p>
          <a:p>
            <a:pPr lvl="1" algn="just"/>
            <a:r>
              <a:rPr lang="be-BY" sz="1800" dirty="0" smtClean="0">
                <a:solidFill>
                  <a:schemeClr val="accent5">
                    <a:lumMod val="75000"/>
                  </a:schemeClr>
                </a:solidFill>
                <a:latin typeface="Times New Roman" pitchFamily="18" charset="0"/>
                <a:cs typeface="Times New Roman" pitchFamily="18" charset="0"/>
              </a:rPr>
              <a:t>б</a:t>
            </a:r>
            <a:r>
              <a:rPr lang="be-BY" sz="1800" dirty="0" smtClean="0">
                <a:solidFill>
                  <a:schemeClr val="accent5">
                    <a:lumMod val="75000"/>
                  </a:schemeClr>
                </a:solidFill>
                <a:latin typeface="Times New Roman" pitchFamily="18" charset="0"/>
                <a:cs typeface="Times New Roman" pitchFamily="18" charset="0"/>
              </a:rPr>
              <a:t>) коскі не ставяцца </a:t>
            </a:r>
            <a:r>
              <a:rPr lang="be-BY" sz="1800" dirty="0" smtClean="0">
                <a:solidFill>
                  <a:schemeClr val="accent5">
                    <a:lumMod val="75000"/>
                  </a:schemeClr>
                </a:solidFill>
                <a:latin typeface="Times New Roman" pitchFamily="18" charset="0"/>
                <a:cs typeface="Times New Roman" pitchFamily="18" charset="0"/>
              </a:rPr>
              <a:t>пры аднародных членах сказа</a:t>
            </a:r>
            <a:r>
              <a:rPr lang="be-BY" sz="1800" dirty="0" smtClean="0">
                <a:solidFill>
                  <a:schemeClr val="accent5">
                    <a:lumMod val="75000"/>
                  </a:schemeClr>
                </a:solidFill>
                <a:latin typeface="Times New Roman" pitchFamily="18" charset="0"/>
                <a:cs typeface="Times New Roman" pitchFamily="18" charset="0"/>
              </a:rPr>
              <a:t>;</a:t>
            </a:r>
          </a:p>
          <a:p>
            <a:pPr lvl="1" algn="just"/>
            <a:r>
              <a:rPr lang="be-BY" sz="1800" dirty="0" smtClean="0">
                <a:solidFill>
                  <a:schemeClr val="accent5">
                    <a:lumMod val="75000"/>
                  </a:schemeClr>
                </a:solidFill>
                <a:latin typeface="Times New Roman" pitchFamily="18" charset="0"/>
                <a:cs typeface="Times New Roman" pitchFamily="18" charset="0"/>
              </a:rPr>
              <a:t>в) коска(і) </a:t>
            </a:r>
            <a:r>
              <a:rPr lang="be-BY" sz="1800" dirty="0" smtClean="0">
                <a:solidFill>
                  <a:schemeClr val="accent5">
                    <a:lumMod val="75000"/>
                  </a:schemeClr>
                </a:solidFill>
              </a:rPr>
              <a:t>пры аднародных азначэннях;</a:t>
            </a:r>
          </a:p>
          <a:p>
            <a:pPr lvl="1" algn="just"/>
            <a:r>
              <a:rPr lang="be-BY" sz="1800" dirty="0" smtClean="0">
                <a:solidFill>
                  <a:schemeClr val="accent5">
                    <a:lumMod val="75000"/>
                  </a:schemeClr>
                </a:solidFill>
                <a:latin typeface="Times New Roman" pitchFamily="18" charset="0"/>
                <a:cs typeface="Times New Roman" pitchFamily="18" charset="0"/>
              </a:rPr>
              <a:t>г) </a:t>
            </a:r>
            <a:r>
              <a:rPr lang="be-BY" sz="1800" dirty="0" smtClean="0">
                <a:solidFill>
                  <a:schemeClr val="accent5">
                    <a:lumMod val="75000"/>
                  </a:schemeClr>
                </a:solidFill>
                <a:latin typeface="Times New Roman" pitchFamily="18" charset="0"/>
                <a:cs typeface="Times New Roman" pitchFamily="18" charset="0"/>
              </a:rPr>
              <a:t>адсутнасць </a:t>
            </a:r>
            <a:r>
              <a:rPr lang="be-BY" sz="1800" dirty="0" smtClean="0">
                <a:solidFill>
                  <a:schemeClr val="accent5">
                    <a:lumMod val="75000"/>
                  </a:schemeClr>
                </a:solidFill>
                <a:latin typeface="Times New Roman" pitchFamily="18" charset="0"/>
                <a:cs typeface="Times New Roman" pitchFamily="18" charset="0"/>
              </a:rPr>
              <a:t>коскі (</a:t>
            </a:r>
            <a:r>
              <a:rPr lang="be-BY" sz="1800" dirty="0" smtClean="0">
                <a:solidFill>
                  <a:schemeClr val="accent5">
                    <a:lumMod val="75000"/>
                  </a:schemeClr>
                </a:solidFill>
                <a:latin typeface="Times New Roman" pitchFamily="18" charset="0"/>
                <a:cs typeface="Times New Roman" pitchFamily="18" charset="0"/>
              </a:rPr>
              <a:t>косак</a:t>
            </a:r>
            <a:r>
              <a:rPr lang="be-BY" sz="1800" dirty="0" smtClean="0">
                <a:solidFill>
                  <a:schemeClr val="accent5">
                    <a:lumMod val="75000"/>
                  </a:schemeClr>
                </a:solidFill>
                <a:latin typeface="Times New Roman" pitchFamily="18" charset="0"/>
                <a:cs typeface="Times New Roman" pitchFamily="18" charset="0"/>
              </a:rPr>
              <a:t>) </a:t>
            </a:r>
            <a:r>
              <a:rPr lang="be-BY" sz="1800" dirty="0" smtClean="0">
                <a:solidFill>
                  <a:schemeClr val="accent5">
                    <a:lumMod val="75000"/>
                  </a:schemeClr>
                </a:solidFill>
              </a:rPr>
              <a:t>пры неаднародных азначэннях</a:t>
            </a:r>
            <a:r>
              <a:rPr lang="be-BY" sz="1800" dirty="0" smtClean="0">
                <a:solidFill>
                  <a:schemeClr val="accent5">
                    <a:lumMod val="75000"/>
                  </a:schemeClr>
                </a:solidFill>
              </a:rPr>
              <a:t>;</a:t>
            </a:r>
          </a:p>
          <a:p>
            <a:pPr lvl="1" algn="just"/>
            <a:r>
              <a:rPr lang="be-BY" sz="1800" dirty="0" smtClean="0">
                <a:solidFill>
                  <a:schemeClr val="accent5">
                    <a:lumMod val="75000"/>
                  </a:schemeClr>
                </a:solidFill>
              </a:rPr>
              <a:t>д</a:t>
            </a:r>
            <a:r>
              <a:rPr lang="be-BY" sz="1800" dirty="0" smtClean="0">
                <a:solidFill>
                  <a:schemeClr val="accent5">
                    <a:lumMod val="75000"/>
                  </a:schemeClr>
                </a:solidFill>
              </a:rPr>
              <a:t>) знакі прыпынку ў сказах з аднароднымі членамі </a:t>
            </a:r>
            <a:r>
              <a:rPr lang="be-BY" sz="1800" dirty="0" smtClean="0">
                <a:solidFill>
                  <a:schemeClr val="accent5">
                    <a:lumMod val="75000"/>
                  </a:schemeClr>
                </a:solidFill>
              </a:rPr>
              <a:t>і </a:t>
            </a:r>
            <a:r>
              <a:rPr lang="be-BY" sz="1800" dirty="0" smtClean="0">
                <a:solidFill>
                  <a:schemeClr val="accent5">
                    <a:lumMod val="75000"/>
                  </a:schemeClr>
                </a:solidFill>
              </a:rPr>
              <a:t>абагульняючым словам.</a:t>
            </a:r>
          </a:p>
          <a:p>
            <a:pPr lvl="1" algn="just">
              <a:buNone/>
            </a:pPr>
            <a:r>
              <a:rPr lang="be-BY" sz="2400" dirty="0" smtClean="0">
                <a:solidFill>
                  <a:schemeClr val="accent5">
                    <a:lumMod val="75000"/>
                  </a:schemeClr>
                </a:solidFill>
                <a:latin typeface="Times New Roman" pitchFamily="18" charset="0"/>
                <a:cs typeface="Times New Roman" pitchFamily="18" charset="0"/>
              </a:rPr>
              <a:t>3</a:t>
            </a:r>
            <a:r>
              <a:rPr lang="be-BY" sz="2400" dirty="0" smtClean="0">
                <a:solidFill>
                  <a:schemeClr val="accent5">
                    <a:lumMod val="75000"/>
                  </a:schemeClr>
                </a:solidFill>
                <a:latin typeface="Times New Roman" pitchFamily="18" charset="0"/>
                <a:cs typeface="Times New Roman" pitchFamily="18" charset="0"/>
              </a:rPr>
              <a:t>. Знакі прыпынку ў сказах са звароткамі.</a:t>
            </a:r>
          </a:p>
          <a:p>
            <a:pPr algn="just"/>
            <a:r>
              <a:rPr lang="be-BY" sz="2400" dirty="0" smtClean="0">
                <a:solidFill>
                  <a:schemeClr val="accent5">
                    <a:lumMod val="75000"/>
                  </a:schemeClr>
                </a:solidFill>
                <a:latin typeface="Times New Roman" pitchFamily="18" charset="0"/>
                <a:cs typeface="Times New Roman" pitchFamily="18" charset="0"/>
              </a:rPr>
              <a:t>4. Знакі прыпынку пры выклічніках і гукапераймальных словах.</a:t>
            </a:r>
          </a:p>
          <a:p>
            <a:pPr algn="just"/>
            <a:r>
              <a:rPr lang="be-BY" sz="2400" dirty="0" smtClean="0">
                <a:solidFill>
                  <a:schemeClr val="accent5">
                    <a:lumMod val="75000"/>
                  </a:schemeClr>
                </a:solidFill>
                <a:latin typeface="Times New Roman" pitchFamily="18" charset="0"/>
                <a:cs typeface="Times New Roman" pitchFamily="18" charset="0"/>
              </a:rPr>
              <a:t>5. Знакі прыпынку пры параўнальных зваротах </a:t>
            </a:r>
            <a:r>
              <a:rPr lang="be-BY" sz="2400" dirty="0" smtClean="0">
                <a:solidFill>
                  <a:schemeClr val="accent5">
                    <a:lumMod val="75000"/>
                  </a:schemeClr>
                </a:solidFill>
                <a:latin typeface="Times New Roman" pitchFamily="18" charset="0"/>
                <a:cs typeface="Times New Roman" pitchFamily="18" charset="0"/>
              </a:rPr>
              <a:t>і </a:t>
            </a:r>
            <a:r>
              <a:rPr lang="be-BY" sz="2400" dirty="0" smtClean="0">
                <a:solidFill>
                  <a:schemeClr val="accent5">
                    <a:lumMod val="75000"/>
                  </a:schemeClr>
                </a:solidFill>
                <a:latin typeface="Times New Roman" pitchFamily="18" charset="0"/>
                <a:cs typeface="Times New Roman" pitchFamily="18" charset="0"/>
              </a:rPr>
              <a:t>іншых </a:t>
            </a:r>
            <a:r>
              <a:rPr lang="be-BY" sz="2400" dirty="0" smtClean="0">
                <a:solidFill>
                  <a:schemeClr val="accent5">
                    <a:lumMod val="75000"/>
                  </a:schemeClr>
                </a:solidFill>
                <a:latin typeface="Times New Roman" pitchFamily="18" charset="0"/>
                <a:cs typeface="Times New Roman" pitchFamily="18" charset="0"/>
              </a:rPr>
              <a:t>канструкцыях </a:t>
            </a:r>
            <a:r>
              <a:rPr lang="be-BY" sz="2400" dirty="0" smtClean="0">
                <a:solidFill>
                  <a:schemeClr val="accent5">
                    <a:lumMod val="75000"/>
                  </a:schemeClr>
                </a:solidFill>
                <a:latin typeface="Times New Roman" pitchFamily="18" charset="0"/>
                <a:cs typeface="Times New Roman" pitchFamily="18" charset="0"/>
              </a:rPr>
              <a:t>з параўнальнымі </a:t>
            </a:r>
            <a:r>
              <a:rPr lang="be-BY" sz="2400" dirty="0" smtClean="0">
                <a:solidFill>
                  <a:schemeClr val="accent5">
                    <a:lumMod val="75000"/>
                  </a:schemeClr>
                </a:solidFill>
                <a:latin typeface="Times New Roman" pitchFamily="18" charset="0"/>
                <a:cs typeface="Times New Roman" pitchFamily="18" charset="0"/>
              </a:rPr>
              <a:t>злучнікамі:</a:t>
            </a:r>
          </a:p>
          <a:p>
            <a:pPr lvl="1" algn="just"/>
            <a:r>
              <a:rPr lang="be-BY" sz="1800" dirty="0" smtClean="0">
                <a:solidFill>
                  <a:schemeClr val="accent5">
                    <a:lumMod val="75000"/>
                  </a:schemeClr>
                </a:solidFill>
                <a:latin typeface="Times New Roman" pitchFamily="18" charset="0"/>
                <a:cs typeface="Times New Roman" pitchFamily="18" charset="0"/>
              </a:rPr>
              <a:t>а</a:t>
            </a:r>
            <a:r>
              <a:rPr lang="be-BY" sz="1800" dirty="0" smtClean="0">
                <a:solidFill>
                  <a:schemeClr val="accent5">
                    <a:lumMod val="75000"/>
                  </a:schemeClr>
                </a:solidFill>
                <a:latin typeface="Times New Roman" pitchFamily="18" charset="0"/>
                <a:cs typeface="Times New Roman" pitchFamily="18" charset="0"/>
              </a:rPr>
              <a:t>) </a:t>
            </a:r>
            <a:r>
              <a:rPr lang="be-BY" sz="1800" dirty="0" smtClean="0">
                <a:solidFill>
                  <a:schemeClr val="accent5">
                    <a:lumMod val="75000"/>
                  </a:schemeClr>
                </a:solidFill>
                <a:latin typeface="Times New Roman" pitchFamily="18" charset="0"/>
                <a:cs typeface="Times New Roman" pitchFamily="18" charset="0"/>
              </a:rPr>
              <a:t>коска;</a:t>
            </a:r>
            <a:endParaRPr lang="be-BY" sz="1800" dirty="0" smtClean="0">
              <a:solidFill>
                <a:schemeClr val="accent5">
                  <a:lumMod val="75000"/>
                </a:schemeClr>
              </a:solidFill>
              <a:latin typeface="Times New Roman" pitchFamily="18" charset="0"/>
              <a:cs typeface="Times New Roman" pitchFamily="18" charset="0"/>
            </a:endParaRPr>
          </a:p>
          <a:p>
            <a:pPr lvl="1" algn="just"/>
            <a:r>
              <a:rPr lang="be-BY" sz="1800" dirty="0" smtClean="0">
                <a:solidFill>
                  <a:schemeClr val="accent5">
                    <a:lumMod val="75000"/>
                  </a:schemeClr>
                </a:solidFill>
                <a:latin typeface="Times New Roman" pitchFamily="18" charset="0"/>
                <a:cs typeface="Times New Roman" pitchFamily="18" charset="0"/>
              </a:rPr>
              <a:t>б) дужкі, працяжнік, к</a:t>
            </a:r>
            <a:r>
              <a:rPr lang="be-BY" sz="1800" dirty="0" smtClean="0">
                <a:solidFill>
                  <a:schemeClr val="accent5">
                    <a:lumMod val="75000"/>
                  </a:schemeClr>
                </a:solidFill>
                <a:latin typeface="Times New Roman" pitchFamily="18" charset="0"/>
                <a:ea typeface="Times New Roman"/>
                <a:cs typeface="Times New Roman" pitchFamily="18" charset="0"/>
              </a:rPr>
              <a:t>оска з </a:t>
            </a:r>
            <a:r>
              <a:rPr lang="be-BY" sz="1800" dirty="0" smtClean="0">
                <a:solidFill>
                  <a:schemeClr val="accent5">
                    <a:lumMod val="75000"/>
                  </a:schemeClr>
                </a:solidFill>
                <a:latin typeface="Times New Roman" pitchFamily="18" charset="0"/>
                <a:ea typeface="Times New Roman"/>
                <a:cs typeface="Times New Roman" pitchFamily="18" charset="0"/>
              </a:rPr>
              <a:t>працяжнікам;</a:t>
            </a:r>
          </a:p>
          <a:p>
            <a:pPr lvl="1" algn="just"/>
            <a:r>
              <a:rPr lang="be-BY" sz="1800" dirty="0" smtClean="0">
                <a:solidFill>
                  <a:schemeClr val="accent5">
                    <a:lumMod val="75000"/>
                  </a:schemeClr>
                </a:solidFill>
                <a:latin typeface="Times New Roman" pitchFamily="18" charset="0"/>
                <a:cs typeface="Times New Roman" pitchFamily="18" charset="0"/>
              </a:rPr>
              <a:t> в) коска не ставіцца.</a:t>
            </a:r>
          </a:p>
          <a:p>
            <a:pPr lvl="1" algn="just"/>
            <a:endParaRPr lang="be-BY" sz="2400" dirty="0" smtClean="0">
              <a:solidFill>
                <a:srgbClr val="0070C0"/>
              </a:solidFill>
              <a:latin typeface="Times New Roman" pitchFamily="18" charset="0"/>
              <a:cs typeface="Times New Roman" pitchFamily="18" charset="0"/>
            </a:endParaRPr>
          </a:p>
          <a:p>
            <a:pPr algn="just"/>
            <a:endParaRPr lang="be-BY" sz="2400" dirty="0" smtClean="0">
              <a:solidFill>
                <a:srgbClr val="0070C0"/>
              </a:solidFill>
              <a:latin typeface="Times New Roman" pitchFamily="18" charset="0"/>
              <a:cs typeface="Times New Roman" pitchFamily="18" charset="0"/>
            </a:endParaRPr>
          </a:p>
          <a:p>
            <a:pPr algn="just"/>
            <a:endParaRPr lang="be-BY" sz="2400" dirty="0" smtClean="0">
              <a:solidFill>
                <a:srgbClr val="0070C0"/>
              </a:solidFill>
              <a:latin typeface="Times New Roman" pitchFamily="18" charset="0"/>
              <a:cs typeface="Times New Roman" pitchFamily="18" charset="0"/>
            </a:endParaRPr>
          </a:p>
          <a:p>
            <a:endParaRPr lang="ru-RU" sz="24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0"/>
            <a:ext cx="8858312" cy="987552"/>
          </a:xfrm>
        </p:spPr>
        <p:txBody>
          <a:bodyPr>
            <a:normAutofit fontScale="90000"/>
          </a:bodyPr>
          <a:lstStyle/>
          <a:p>
            <a:r>
              <a:rPr lang="ru-RU" b="1" dirty="0" smtClean="0"/>
              <a:t/>
            </a:r>
            <a:br>
              <a:rPr lang="ru-RU" b="1" dirty="0" smtClean="0"/>
            </a:br>
            <a:r>
              <a:rPr lang="ru-RU" dirty="0" smtClean="0"/>
              <a:t/>
            </a:r>
            <a:br>
              <a:rPr lang="ru-RU" dirty="0" smtClean="0"/>
            </a:br>
            <a:r>
              <a:rPr lang="ru-RU" b="1" dirty="0" smtClean="0">
                <a:solidFill>
                  <a:srgbClr val="00B050"/>
                </a:solidFill>
              </a:rPr>
              <a:t>1.</a:t>
            </a:r>
            <a:r>
              <a:rPr lang="ru-RU" dirty="0" smtClean="0">
                <a:solidFill>
                  <a:srgbClr val="00B050"/>
                </a:solidFill>
              </a:rPr>
              <a:t> </a:t>
            </a:r>
            <a:r>
              <a:rPr lang="be-BY" sz="3100" b="1" dirty="0" smtClean="0">
                <a:solidFill>
                  <a:srgbClr val="00B050"/>
                </a:solidFill>
              </a:rPr>
              <a:t>Працяжнік </a:t>
            </a:r>
            <a:br>
              <a:rPr lang="be-BY" sz="3100" b="1" dirty="0" smtClean="0">
                <a:solidFill>
                  <a:srgbClr val="00B050"/>
                </a:solidFill>
              </a:rPr>
            </a:br>
            <a:r>
              <a:rPr lang="be-BY" sz="3100" b="1" dirty="0" smtClean="0">
                <a:solidFill>
                  <a:srgbClr val="00B050"/>
                </a:solidFill>
              </a:rPr>
              <a:t>паміж дзейнікам і выказнікам</a:t>
            </a:r>
            <a:endParaRPr lang="ru-RU" sz="3100" dirty="0">
              <a:solidFill>
                <a:srgbClr val="00B050"/>
              </a:solidFill>
            </a:endParaRPr>
          </a:p>
        </p:txBody>
      </p:sp>
      <p:sp>
        <p:nvSpPr>
          <p:cNvPr id="3" name="Содержимое 2"/>
          <p:cNvSpPr>
            <a:spLocks noGrp="1"/>
          </p:cNvSpPr>
          <p:nvPr>
            <p:ph sz="quarter" idx="1"/>
          </p:nvPr>
        </p:nvSpPr>
        <p:spPr>
          <a:xfrm>
            <a:off x="301752" y="1527048"/>
            <a:ext cx="8699404" cy="1187572"/>
          </a:xfrm>
        </p:spPr>
        <p:txBody>
          <a:bodyPr>
            <a:normAutofit/>
          </a:bodyPr>
          <a:lstStyle/>
          <a:p>
            <a:pPr algn="ctr">
              <a:buNone/>
            </a:pPr>
            <a:r>
              <a:rPr lang="be-BY" sz="1800" b="1" i="1" dirty="0" smtClean="0"/>
              <a:t>Умовы:</a:t>
            </a:r>
            <a:endParaRPr lang="ru-RU" sz="1800" b="1" i="1" dirty="0" smtClean="0"/>
          </a:p>
          <a:p>
            <a:pPr>
              <a:buNone/>
            </a:pPr>
            <a:r>
              <a:rPr lang="be-BY" sz="1800" dirty="0" smtClean="0"/>
              <a:t>*наяўнасць дзейніка і выказніка;</a:t>
            </a:r>
            <a:endParaRPr lang="ru-RU" sz="1800" dirty="0" smtClean="0"/>
          </a:p>
          <a:p>
            <a:pPr>
              <a:buNone/>
            </a:pPr>
            <a:r>
              <a:rPr lang="be-BY" sz="1800" dirty="0" smtClean="0"/>
              <a:t>* адсутнасць дзеяслова (акрамя інфінітыва) ці дзеяслоўнай звязкі </a:t>
            </a:r>
            <a:r>
              <a:rPr lang="be-BY" sz="1800" b="1" i="1" dirty="0" smtClean="0"/>
              <a:t>ёсць</a:t>
            </a:r>
            <a:r>
              <a:rPr lang="be-BY" sz="1800" dirty="0" smtClean="0"/>
              <a:t>.</a:t>
            </a:r>
            <a:endParaRPr lang="ru-RU" sz="1800" dirty="0"/>
          </a:p>
        </p:txBody>
      </p:sp>
      <p:graphicFrame>
        <p:nvGraphicFramePr>
          <p:cNvPr id="4" name="Таблица 3"/>
          <p:cNvGraphicFramePr>
            <a:graphicFrameLocks noGrp="1"/>
          </p:cNvGraphicFramePr>
          <p:nvPr/>
        </p:nvGraphicFramePr>
        <p:xfrm>
          <a:off x="142844" y="2786058"/>
          <a:ext cx="8858312" cy="3291840"/>
        </p:xfrm>
        <a:graphic>
          <a:graphicData uri="http://schemas.openxmlformats.org/drawingml/2006/table">
            <a:tbl>
              <a:tblPr/>
              <a:tblGrid>
                <a:gridCol w="4000528"/>
                <a:gridCol w="4857784"/>
              </a:tblGrid>
              <a:tr h="238127">
                <a:tc>
                  <a:txBody>
                    <a:bodyPr/>
                    <a:lstStyle/>
                    <a:p>
                      <a:pPr algn="ctr">
                        <a:spcAft>
                          <a:spcPts val="0"/>
                        </a:spcAft>
                      </a:pPr>
                      <a:r>
                        <a:rPr lang="ru-RU" sz="1800" i="1" dirty="0" err="1">
                          <a:latin typeface="Times New Roman"/>
                          <a:ea typeface="Times New Roman"/>
                          <a:cs typeface="Times New Roman"/>
                        </a:rPr>
                        <a:t>Графічн</a:t>
                      </a:r>
                      <a:r>
                        <a:rPr lang="be-BY" sz="1800" i="1" dirty="0">
                          <a:latin typeface="Times New Roman"/>
                          <a:ea typeface="Times New Roman"/>
                          <a:cs typeface="Times New Roman"/>
                        </a:rPr>
                        <a:t>ыя</a:t>
                      </a:r>
                      <a:r>
                        <a:rPr lang="ru-RU" sz="1800" i="1" dirty="0">
                          <a:latin typeface="Times New Roman"/>
                          <a:ea typeface="Times New Roman"/>
                          <a:cs typeface="Times New Roman"/>
                        </a:rPr>
                        <a:t> схем</a:t>
                      </a:r>
                      <a:r>
                        <a:rPr lang="be-BY" sz="1800" i="1" dirty="0">
                          <a:latin typeface="Times New Roman"/>
                          <a:ea typeface="Times New Roman"/>
                          <a:cs typeface="Times New Roman"/>
                        </a:rPr>
                        <a:t>ы</a:t>
                      </a:r>
                      <a:endParaRPr lang="ru-RU" sz="1800" i="1" dirty="0">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ctr">
                        <a:spcAft>
                          <a:spcPts val="0"/>
                        </a:spcAft>
                      </a:pPr>
                      <a:r>
                        <a:rPr lang="be-BY" sz="1800" b="0" i="1" dirty="0">
                          <a:latin typeface="Times New Roman"/>
                          <a:ea typeface="Times New Roman"/>
                          <a:cs typeface="Times New Roman"/>
                        </a:rPr>
                        <a:t>Прыклады</a:t>
                      </a:r>
                      <a:endParaRPr lang="ru-RU" sz="1800" b="1" i="1" dirty="0">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762006">
                <a:tc>
                  <a:txBody>
                    <a:bodyPr/>
                    <a:lstStyle/>
                    <a:p>
                      <a:pPr algn="ctr">
                        <a:spcAft>
                          <a:spcPts val="0"/>
                        </a:spcAft>
                      </a:pPr>
                      <a:r>
                        <a:rPr lang="be-BY" sz="1800" u="sng" dirty="0">
                          <a:solidFill>
                            <a:schemeClr val="bg1"/>
                          </a:solidFill>
                          <a:latin typeface="Times New Roman"/>
                          <a:ea typeface="Times New Roman"/>
                          <a:cs typeface="Times New Roman"/>
                        </a:rPr>
                        <a:t>Назоўнік Н. скл.</a:t>
                      </a:r>
                      <a:r>
                        <a:rPr lang="be-BY" sz="1800" dirty="0">
                          <a:solidFill>
                            <a:schemeClr val="bg1"/>
                          </a:solidFill>
                          <a:latin typeface="Times New Roman"/>
                          <a:ea typeface="Times New Roman"/>
                          <a:cs typeface="Times New Roman"/>
                        </a:rPr>
                        <a:t> </a:t>
                      </a:r>
                      <a:r>
                        <a:rPr lang="be-BY" sz="1800" b="1" i="1"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 </a:t>
                      </a:r>
                      <a:r>
                        <a:rPr lang="be-BY" sz="1800" u="dbl" dirty="0">
                          <a:solidFill>
                            <a:schemeClr val="bg1"/>
                          </a:solidFill>
                          <a:latin typeface="Times New Roman"/>
                          <a:ea typeface="Times New Roman"/>
                          <a:cs typeface="Times New Roman"/>
                        </a:rPr>
                        <a:t>назоўнік Н. скл.</a:t>
                      </a:r>
                      <a:endParaRPr lang="ru-RU" sz="1800" dirty="0">
                        <a:solidFill>
                          <a:schemeClr val="bg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50000"/>
                      </a:schemeClr>
                    </a:solidFill>
                  </a:tcPr>
                </a:tc>
                <a:tc>
                  <a:txBody>
                    <a:bodyPr/>
                    <a:lstStyle/>
                    <a:p>
                      <a:pPr algn="just">
                        <a:spcAft>
                          <a:spcPts val="0"/>
                        </a:spcAft>
                      </a:pPr>
                      <a:r>
                        <a:rPr lang="be-BY" sz="1800" i="1" u="sng" dirty="0">
                          <a:solidFill>
                            <a:schemeClr val="bg1"/>
                          </a:solidFill>
                          <a:latin typeface="Times New Roman"/>
                          <a:ea typeface="Times New Roman"/>
                          <a:cs typeface="Times New Roman"/>
                        </a:rPr>
                        <a:t>Ластаўка </a:t>
                      </a:r>
                      <a:r>
                        <a:rPr lang="be-BY" sz="1800" i="1" dirty="0">
                          <a:solidFill>
                            <a:schemeClr val="bg1"/>
                          </a:solidFill>
                          <a:latin typeface="Times New Roman"/>
                          <a:ea typeface="Times New Roman"/>
                          <a:cs typeface="Times New Roman"/>
                        </a:rPr>
                        <a:t>–– </a:t>
                      </a:r>
                      <a:r>
                        <a:rPr lang="be-BY" sz="1800" i="1" u="dbl" dirty="0">
                          <a:solidFill>
                            <a:schemeClr val="bg1"/>
                          </a:solidFill>
                          <a:latin typeface="Times New Roman"/>
                          <a:ea typeface="Times New Roman"/>
                          <a:cs typeface="Times New Roman"/>
                        </a:rPr>
                        <a:t>птушка</a:t>
                      </a:r>
                      <a:r>
                        <a:rPr lang="be-BY" sz="1800" i="1" dirty="0">
                          <a:solidFill>
                            <a:schemeClr val="bg1"/>
                          </a:solidFill>
                          <a:latin typeface="Times New Roman"/>
                          <a:ea typeface="Times New Roman"/>
                          <a:cs typeface="Times New Roman"/>
                        </a:rPr>
                        <a:t> разумная.</a:t>
                      </a:r>
                      <a:endParaRPr lang="ru-RU" sz="1800" dirty="0">
                        <a:solidFill>
                          <a:schemeClr val="bg1"/>
                        </a:solidFill>
                        <a:latin typeface="Times New Roman"/>
                        <a:ea typeface="Times New Roman"/>
                        <a:cs typeface="Times New Roman"/>
                      </a:endParaRPr>
                    </a:p>
                    <a:p>
                      <a:pPr algn="just">
                        <a:spcAft>
                          <a:spcPts val="0"/>
                        </a:spcAft>
                      </a:pPr>
                      <a:r>
                        <a:rPr lang="be-BY" sz="1800" i="1" u="sng" dirty="0">
                          <a:solidFill>
                            <a:schemeClr val="bg1"/>
                          </a:solidFill>
                          <a:latin typeface="Times New Roman"/>
                          <a:ea typeface="Times New Roman"/>
                          <a:cs typeface="Times New Roman"/>
                        </a:rPr>
                        <a:t>Фанетыка </a:t>
                      </a:r>
                      <a:r>
                        <a:rPr lang="be-BY" sz="1800" i="1" dirty="0">
                          <a:solidFill>
                            <a:schemeClr val="bg1"/>
                          </a:solidFill>
                          <a:latin typeface="Times New Roman"/>
                          <a:ea typeface="Times New Roman"/>
                          <a:cs typeface="Times New Roman"/>
                        </a:rPr>
                        <a:t>–– </a:t>
                      </a:r>
                      <a:r>
                        <a:rPr lang="be-BY" sz="1800" i="1" u="dbl" dirty="0">
                          <a:solidFill>
                            <a:schemeClr val="bg1"/>
                          </a:solidFill>
                          <a:latin typeface="Times New Roman"/>
                          <a:ea typeface="Times New Roman"/>
                          <a:cs typeface="Times New Roman"/>
                        </a:rPr>
                        <a:t>навука </a:t>
                      </a:r>
                      <a:r>
                        <a:rPr lang="be-BY" sz="1800" i="1" dirty="0">
                          <a:solidFill>
                            <a:schemeClr val="bg1"/>
                          </a:solidFill>
                          <a:latin typeface="Times New Roman"/>
                          <a:ea typeface="Times New Roman"/>
                          <a:cs typeface="Times New Roman"/>
                        </a:rPr>
                        <a:t>аб гукавым ладзе мовы.</a:t>
                      </a:r>
                      <a:endParaRPr lang="ru-RU" sz="1800" dirty="0">
                        <a:solidFill>
                          <a:schemeClr val="bg1"/>
                        </a:solidFill>
                        <a:latin typeface="Times New Roman"/>
                        <a:ea typeface="Times New Roman"/>
                        <a:cs typeface="Times New Roman"/>
                      </a:endParaRPr>
                    </a:p>
                    <a:p>
                      <a:pPr algn="just">
                        <a:spcAft>
                          <a:spcPts val="0"/>
                        </a:spcAft>
                      </a:pPr>
                      <a:r>
                        <a:rPr lang="be-BY" sz="1800" i="1" dirty="0">
                          <a:solidFill>
                            <a:schemeClr val="bg1"/>
                          </a:solidFill>
                          <a:latin typeface="Times New Roman"/>
                          <a:ea typeface="Times New Roman"/>
                          <a:cs typeface="Times New Roman"/>
                        </a:rPr>
                        <a:t>Пчал</a:t>
                      </a:r>
                      <a:r>
                        <a:rPr lang="ru-RU" sz="1800" i="1" dirty="0" err="1">
                          <a:solidFill>
                            <a:schemeClr val="bg1"/>
                          </a:solidFill>
                          <a:latin typeface="Times New Roman"/>
                          <a:ea typeface="Times New Roman"/>
                          <a:cs typeface="Times New Roman"/>
                        </a:rPr>
                        <a:t>i</a:t>
                      </a:r>
                      <a:r>
                        <a:rPr lang="be-BY" sz="1800" i="1" dirty="0">
                          <a:solidFill>
                            <a:schemeClr val="bg1"/>
                          </a:solidFill>
                          <a:latin typeface="Times New Roman"/>
                          <a:ea typeface="Times New Roman"/>
                          <a:cs typeface="Times New Roman"/>
                        </a:rPr>
                        <a:t>ны </a:t>
                      </a:r>
                      <a:r>
                        <a:rPr lang="be-BY" sz="1800" i="1" u="sng" dirty="0">
                          <a:solidFill>
                            <a:schemeClr val="bg1"/>
                          </a:solidFill>
                          <a:latin typeface="Times New Roman"/>
                          <a:ea typeface="Times New Roman"/>
                          <a:cs typeface="Times New Roman"/>
                        </a:rPr>
                        <a:t>дом</a:t>
                      </a:r>
                      <a:r>
                        <a:rPr lang="be-BY" sz="1800" i="1" dirty="0">
                          <a:solidFill>
                            <a:schemeClr val="bg1"/>
                          </a:solidFill>
                          <a:latin typeface="Times New Roman"/>
                          <a:ea typeface="Times New Roman"/>
                          <a:cs typeface="Times New Roman"/>
                        </a:rPr>
                        <a:t> </a:t>
                      </a:r>
                      <a:r>
                        <a:rPr lang="be-BY" sz="1800" dirty="0">
                          <a:solidFill>
                            <a:schemeClr val="bg1"/>
                          </a:solidFill>
                          <a:latin typeface="Times New Roman"/>
                          <a:ea typeface="Times New Roman"/>
                          <a:cs typeface="Times New Roman"/>
                        </a:rPr>
                        <a:t>––</a:t>
                      </a:r>
                      <a:r>
                        <a:rPr lang="be-BY" sz="1800" b="1" i="1" dirty="0">
                          <a:solidFill>
                            <a:schemeClr val="bg1"/>
                          </a:solidFill>
                          <a:latin typeface="Times New Roman"/>
                          <a:ea typeface="Times New Roman"/>
                          <a:cs typeface="Times New Roman"/>
                        </a:rPr>
                        <a:t> </a:t>
                      </a:r>
                      <a:r>
                        <a:rPr lang="be-BY" sz="1800" i="1" u="dbl" dirty="0">
                          <a:solidFill>
                            <a:schemeClr val="bg1"/>
                          </a:solidFill>
                          <a:latin typeface="Times New Roman"/>
                          <a:ea typeface="Times New Roman"/>
                          <a:cs typeface="Times New Roman"/>
                        </a:rPr>
                        <a:t>матрыярхат</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lgn="just">
                        <a:spcAft>
                          <a:spcPts val="0"/>
                        </a:spcAft>
                      </a:pPr>
                      <a:r>
                        <a:rPr lang="be-BY" sz="1800" i="1" dirty="0">
                          <a:solidFill>
                            <a:schemeClr val="bg1"/>
                          </a:solidFill>
                          <a:latin typeface="Times New Roman"/>
                          <a:ea typeface="Times New Roman"/>
                          <a:cs typeface="Times New Roman"/>
                        </a:rPr>
                        <a:t>Белы </a:t>
                      </a:r>
                      <a:r>
                        <a:rPr lang="be-BY" sz="1800" i="1" u="sng" dirty="0">
                          <a:solidFill>
                            <a:schemeClr val="bg1"/>
                          </a:solidFill>
                          <a:latin typeface="Times New Roman"/>
                          <a:ea typeface="Times New Roman"/>
                          <a:cs typeface="Times New Roman"/>
                        </a:rPr>
                        <a:t>лебедзь</a:t>
                      </a:r>
                      <a:r>
                        <a:rPr lang="be-BY" sz="1800" i="1" dirty="0">
                          <a:solidFill>
                            <a:schemeClr val="bg1"/>
                          </a:solidFill>
                          <a:latin typeface="Times New Roman"/>
                          <a:ea typeface="Times New Roman"/>
                          <a:cs typeface="Times New Roman"/>
                        </a:rPr>
                        <a:t> </a:t>
                      </a:r>
                      <a:r>
                        <a:rPr lang="be-BY" sz="1800"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a:t>
                      </a:r>
                      <a:r>
                        <a:rPr lang="be-BY" sz="1800" i="1" u="dbl" dirty="0">
                          <a:solidFill>
                            <a:schemeClr val="bg1"/>
                          </a:solidFill>
                          <a:latin typeface="Times New Roman"/>
                          <a:ea typeface="Times New Roman"/>
                          <a:cs typeface="Times New Roman"/>
                        </a:rPr>
                        <a:t>сімвал</a:t>
                      </a:r>
                      <a:r>
                        <a:rPr lang="be-BY" sz="1800" i="1" dirty="0">
                          <a:solidFill>
                            <a:schemeClr val="bg1"/>
                          </a:solidFill>
                          <a:latin typeface="Times New Roman"/>
                          <a:ea typeface="Times New Roman"/>
                          <a:cs typeface="Times New Roman"/>
                        </a:rPr>
                        <a:t> верна</a:t>
                      </a:r>
                      <a:r>
                        <a:rPr lang="ru-RU" sz="1800" i="1" dirty="0" err="1">
                          <a:solidFill>
                            <a:schemeClr val="bg1"/>
                          </a:solidFill>
                          <a:latin typeface="Times New Roman"/>
                          <a:ea typeface="Times New Roman"/>
                          <a:cs typeface="Times New Roman"/>
                        </a:rPr>
                        <a:t>сцi</a:t>
                      </a:r>
                      <a:r>
                        <a:rPr lang="ru-RU" sz="1800" i="1" dirty="0">
                          <a:solidFill>
                            <a:schemeClr val="bg1"/>
                          </a:solidFill>
                          <a:latin typeface="Times New Roman"/>
                          <a:ea typeface="Times New Roman"/>
                          <a:cs typeface="Times New Roman"/>
                        </a:rPr>
                        <a:t> </a:t>
                      </a:r>
                      <a:r>
                        <a:rPr lang="ru-RU" sz="1800" i="1" dirty="0" err="1">
                          <a:solidFill>
                            <a:schemeClr val="bg1"/>
                          </a:solidFill>
                          <a:latin typeface="Times New Roman"/>
                          <a:ea typeface="Times New Roman"/>
                          <a:cs typeface="Times New Roman"/>
                        </a:rPr>
                        <a:t>ў</a:t>
                      </a:r>
                      <a:r>
                        <a:rPr lang="ru-RU" sz="1800" i="1" dirty="0">
                          <a:solidFill>
                            <a:schemeClr val="bg1"/>
                          </a:solidFill>
                          <a:latin typeface="Times New Roman"/>
                          <a:ea typeface="Times New Roman"/>
                          <a:cs typeface="Times New Roman"/>
                        </a:rPr>
                        <a:t> </a:t>
                      </a:r>
                      <a:r>
                        <a:rPr lang="ru-RU" sz="1800" i="1" dirty="0" err="1">
                          <a:solidFill>
                            <a:schemeClr val="bg1"/>
                          </a:solidFill>
                          <a:latin typeface="Times New Roman"/>
                          <a:ea typeface="Times New Roman"/>
                          <a:cs typeface="Times New Roman"/>
                        </a:rPr>
                        <a:t>каханнi</a:t>
                      </a:r>
                      <a:r>
                        <a:rPr lang="ru-RU"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50000"/>
                      </a:schemeClr>
                    </a:solidFill>
                  </a:tcPr>
                </a:tc>
              </a:tr>
              <a:tr h="500066">
                <a:tc>
                  <a:txBody>
                    <a:bodyPr/>
                    <a:lstStyle/>
                    <a:p>
                      <a:pPr algn="ctr">
                        <a:spcAft>
                          <a:spcPts val="0"/>
                        </a:spcAft>
                      </a:pPr>
                      <a:r>
                        <a:rPr lang="be-BY" sz="1800" u="sng" dirty="0">
                          <a:latin typeface="Times New Roman"/>
                          <a:ea typeface="Times New Roman"/>
                          <a:cs typeface="Times New Roman"/>
                        </a:rPr>
                        <a:t>Лічэбнік Н. скл.</a:t>
                      </a:r>
                      <a:r>
                        <a:rPr lang="be-BY" sz="1800" dirty="0">
                          <a:latin typeface="Times New Roman"/>
                          <a:ea typeface="Times New Roman"/>
                          <a:cs typeface="Times New Roman"/>
                        </a:rPr>
                        <a:t> </a:t>
                      </a:r>
                      <a:r>
                        <a:rPr lang="be-BY" sz="1800" b="1" dirty="0">
                          <a:latin typeface="Times New Roman"/>
                          <a:ea typeface="Times New Roman"/>
                          <a:cs typeface="Times New Roman"/>
                        </a:rPr>
                        <a:t>––</a:t>
                      </a:r>
                      <a:r>
                        <a:rPr lang="be-BY" sz="1800" dirty="0">
                          <a:latin typeface="Times New Roman"/>
                          <a:ea typeface="Times New Roman"/>
                          <a:cs typeface="Times New Roman"/>
                        </a:rPr>
                        <a:t> </a:t>
                      </a:r>
                      <a:r>
                        <a:rPr lang="be-BY" sz="1800" u="dbl" dirty="0">
                          <a:latin typeface="Times New Roman"/>
                          <a:ea typeface="Times New Roman"/>
                          <a:cs typeface="Times New Roman"/>
                        </a:rPr>
                        <a:t>лічэбнік Н. скл.</a:t>
                      </a:r>
                      <a:endParaRPr lang="ru-RU" sz="1800" dirty="0">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algn="just">
                        <a:spcAft>
                          <a:spcPts val="0"/>
                        </a:spcAft>
                      </a:pPr>
                      <a:r>
                        <a:rPr lang="be-BY" sz="1800" i="1" u="sng" dirty="0">
                          <a:latin typeface="Times New Roman"/>
                          <a:ea typeface="Times New Roman"/>
                          <a:cs typeface="Times New Roman"/>
                        </a:rPr>
                        <a:t>Пяццю пяць </a:t>
                      </a:r>
                      <a:r>
                        <a:rPr lang="ru-RU" sz="1800" i="1" dirty="0">
                          <a:latin typeface="Times New Roman"/>
                          <a:ea typeface="Times New Roman"/>
                          <a:cs typeface="Times New Roman"/>
                        </a:rPr>
                        <a:t>–– </a:t>
                      </a:r>
                      <a:r>
                        <a:rPr lang="be-BY" sz="1800" i="1" u="dbl" dirty="0">
                          <a:latin typeface="Times New Roman"/>
                          <a:ea typeface="Times New Roman"/>
                          <a:cs typeface="Times New Roman"/>
                        </a:rPr>
                        <a:t>двадцаць пяць</a:t>
                      </a:r>
                      <a:r>
                        <a:rPr lang="be-BY" sz="1800" i="1" dirty="0">
                          <a:latin typeface="Times New Roman"/>
                          <a:ea typeface="Times New Roman"/>
                          <a:cs typeface="Times New Roman"/>
                        </a:rPr>
                        <a:t>.</a:t>
                      </a:r>
                      <a:endParaRPr lang="ru-RU" sz="1800" dirty="0">
                        <a:latin typeface="Times New Roman"/>
                        <a:ea typeface="Times New Roman"/>
                        <a:cs typeface="Times New Roman"/>
                      </a:endParaRPr>
                    </a:p>
                    <a:p>
                      <a:pPr algn="just">
                        <a:spcAft>
                          <a:spcPts val="0"/>
                        </a:spcAft>
                      </a:pPr>
                      <a:r>
                        <a:rPr lang="be-BY" sz="1800" i="1" u="sng" dirty="0">
                          <a:latin typeface="Times New Roman"/>
                          <a:ea typeface="Times New Roman"/>
                          <a:cs typeface="Times New Roman"/>
                        </a:rPr>
                        <a:t>Два і два</a:t>
                      </a:r>
                      <a:r>
                        <a:rPr lang="be-BY" sz="1800" i="1" dirty="0">
                          <a:latin typeface="Times New Roman"/>
                          <a:ea typeface="Times New Roman"/>
                          <a:cs typeface="Times New Roman"/>
                        </a:rPr>
                        <a:t> </a:t>
                      </a:r>
                      <a:r>
                        <a:rPr lang="ru-RU" sz="1800" i="1" dirty="0">
                          <a:latin typeface="Times New Roman"/>
                          <a:ea typeface="Times New Roman"/>
                          <a:cs typeface="Times New Roman"/>
                        </a:rPr>
                        <a:t>–– </a:t>
                      </a:r>
                      <a:r>
                        <a:rPr lang="be-BY" sz="1800" i="1" u="dbl" dirty="0">
                          <a:latin typeface="Times New Roman"/>
                          <a:ea typeface="Times New Roman"/>
                          <a:cs typeface="Times New Roman"/>
                        </a:rPr>
                        <a:t>чатыры</a:t>
                      </a:r>
                      <a:r>
                        <a:rPr lang="ru-RU" sz="1800" i="1" dirty="0">
                          <a:latin typeface="Times New Roman"/>
                          <a:ea typeface="Times New Roman"/>
                          <a:cs typeface="Times New Roman"/>
                        </a:rPr>
                        <a:t>.</a:t>
                      </a:r>
                      <a:endParaRPr lang="ru-RU" sz="1800" dirty="0">
                        <a:latin typeface="Times New Roman"/>
                        <a:ea typeface="Times New Roman"/>
                        <a:cs typeface="Times New Roman"/>
                      </a:endParaRPr>
                    </a:p>
                    <a:p>
                      <a:pPr algn="just">
                        <a:spcAft>
                          <a:spcPts val="0"/>
                        </a:spcAft>
                      </a:pPr>
                      <a:r>
                        <a:rPr lang="be-BY" sz="1800" i="1" u="sng" dirty="0">
                          <a:latin typeface="Times New Roman"/>
                          <a:ea typeface="Times New Roman"/>
                          <a:cs typeface="Times New Roman"/>
                        </a:rPr>
                        <a:t>Сорак і тры</a:t>
                      </a:r>
                      <a:r>
                        <a:rPr lang="be-BY" sz="1800" i="1" dirty="0">
                          <a:latin typeface="Times New Roman"/>
                          <a:ea typeface="Times New Roman"/>
                          <a:cs typeface="Times New Roman"/>
                        </a:rPr>
                        <a:t> </a:t>
                      </a:r>
                      <a:r>
                        <a:rPr lang="ru-RU" sz="1800" i="1" dirty="0">
                          <a:latin typeface="Times New Roman"/>
                          <a:ea typeface="Times New Roman"/>
                          <a:cs typeface="Times New Roman"/>
                        </a:rPr>
                        <a:t>–– </a:t>
                      </a:r>
                      <a:r>
                        <a:rPr lang="be-BY" sz="1800" i="1" u="dbl" dirty="0">
                          <a:latin typeface="Times New Roman"/>
                          <a:ea typeface="Times New Roman"/>
                          <a:cs typeface="Times New Roman"/>
                        </a:rPr>
                        <a:t>сорак тры</a:t>
                      </a:r>
                      <a:r>
                        <a:rPr lang="ru-RU" sz="1800" i="1" dirty="0">
                          <a:latin typeface="Times New Roman"/>
                          <a:ea typeface="Times New Roman"/>
                          <a:cs typeface="Times New Roman"/>
                        </a:rPr>
                        <a:t>.</a:t>
                      </a:r>
                      <a:endParaRPr lang="ru-RU" sz="1800" dirty="0">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r>
              <a:tr h="952506">
                <a:tc>
                  <a:txBody>
                    <a:bodyPr/>
                    <a:lstStyle/>
                    <a:p>
                      <a:pPr algn="ctr">
                        <a:spcAft>
                          <a:spcPts val="0"/>
                        </a:spcAft>
                      </a:pPr>
                      <a:r>
                        <a:rPr lang="be-BY" sz="1800" dirty="0">
                          <a:solidFill>
                            <a:schemeClr val="bg1"/>
                          </a:solidFill>
                          <a:latin typeface="Times New Roman"/>
                          <a:ea typeface="Times New Roman"/>
                          <a:cs typeface="Times New Roman"/>
                        </a:rPr>
                        <a:t>а) </a:t>
                      </a:r>
                      <a:r>
                        <a:rPr lang="be-BY" sz="1800" u="sng" dirty="0">
                          <a:solidFill>
                            <a:schemeClr val="bg1"/>
                          </a:solidFill>
                          <a:latin typeface="Times New Roman"/>
                          <a:ea typeface="Times New Roman"/>
                          <a:cs typeface="Times New Roman"/>
                        </a:rPr>
                        <a:t>Інфінітыў</a:t>
                      </a:r>
                      <a:r>
                        <a:rPr lang="be-BY" sz="1800" dirty="0">
                          <a:solidFill>
                            <a:schemeClr val="bg1"/>
                          </a:solidFill>
                          <a:latin typeface="Times New Roman"/>
                          <a:ea typeface="Times New Roman"/>
                          <a:cs typeface="Times New Roman"/>
                        </a:rPr>
                        <a:t> </a:t>
                      </a:r>
                      <a:r>
                        <a:rPr lang="be-BY" sz="1800" b="1"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 </a:t>
                      </a:r>
                      <a:r>
                        <a:rPr lang="be-BY" sz="1800" u="dbl" dirty="0">
                          <a:solidFill>
                            <a:schemeClr val="bg1"/>
                          </a:solidFill>
                          <a:latin typeface="Times New Roman"/>
                          <a:ea typeface="Times New Roman"/>
                          <a:cs typeface="Times New Roman"/>
                        </a:rPr>
                        <a:t>інфінітыў.</a:t>
                      </a:r>
                      <a:endParaRPr lang="ru-RU" sz="1800" dirty="0">
                        <a:solidFill>
                          <a:schemeClr val="bg1"/>
                        </a:solidFill>
                        <a:latin typeface="Times New Roman"/>
                        <a:ea typeface="Times New Roman"/>
                        <a:cs typeface="Times New Roman"/>
                      </a:endParaRPr>
                    </a:p>
                    <a:p>
                      <a:pPr algn="ctr">
                        <a:spcAft>
                          <a:spcPts val="0"/>
                        </a:spcAft>
                      </a:pPr>
                      <a:r>
                        <a:rPr lang="be-BY" sz="1800" dirty="0">
                          <a:solidFill>
                            <a:schemeClr val="bg1"/>
                          </a:solidFill>
                          <a:latin typeface="Times New Roman"/>
                          <a:ea typeface="Times New Roman"/>
                          <a:cs typeface="Times New Roman"/>
                        </a:rPr>
                        <a:t>б) </a:t>
                      </a:r>
                      <a:r>
                        <a:rPr lang="be-BY" sz="1800" u="sng" dirty="0">
                          <a:solidFill>
                            <a:schemeClr val="bg1"/>
                          </a:solidFill>
                          <a:latin typeface="Times New Roman"/>
                          <a:ea typeface="Times New Roman"/>
                          <a:cs typeface="Times New Roman"/>
                        </a:rPr>
                        <a:t>Інфінітыў</a:t>
                      </a:r>
                      <a:r>
                        <a:rPr lang="be-BY" sz="1800" dirty="0">
                          <a:solidFill>
                            <a:schemeClr val="bg1"/>
                          </a:solidFill>
                          <a:latin typeface="Times New Roman"/>
                          <a:ea typeface="Times New Roman"/>
                          <a:cs typeface="Times New Roman"/>
                        </a:rPr>
                        <a:t> </a:t>
                      </a:r>
                      <a:r>
                        <a:rPr lang="be-BY" sz="1800" b="1" i="1"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 </a:t>
                      </a:r>
                      <a:r>
                        <a:rPr lang="be-BY" sz="1800" u="dbl" dirty="0">
                          <a:solidFill>
                            <a:schemeClr val="bg1"/>
                          </a:solidFill>
                          <a:latin typeface="Times New Roman"/>
                          <a:ea typeface="Times New Roman"/>
                          <a:cs typeface="Times New Roman"/>
                        </a:rPr>
                        <a:t>часціца </a:t>
                      </a:r>
                      <a:r>
                        <a:rPr lang="be-BY" sz="1800" b="1" u="dbl" dirty="0">
                          <a:solidFill>
                            <a:schemeClr val="bg1"/>
                          </a:solidFill>
                          <a:latin typeface="Times New Roman"/>
                          <a:ea typeface="Times New Roman"/>
                          <a:cs typeface="Times New Roman"/>
                        </a:rPr>
                        <a:t>НЕ</a:t>
                      </a:r>
                      <a:r>
                        <a:rPr lang="be-BY" sz="1800" u="dbl" dirty="0">
                          <a:solidFill>
                            <a:schemeClr val="bg1"/>
                          </a:solidFill>
                          <a:latin typeface="Times New Roman"/>
                          <a:ea typeface="Times New Roman"/>
                          <a:cs typeface="Times New Roman"/>
                        </a:rPr>
                        <a:t> +інфінітыў.</a:t>
                      </a:r>
                      <a:endParaRPr lang="ru-RU" sz="1800" dirty="0">
                        <a:solidFill>
                          <a:schemeClr val="bg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c>
                  <a:txBody>
                    <a:bodyPr/>
                    <a:lstStyle/>
                    <a:p>
                      <a:pPr algn="just">
                        <a:spcAft>
                          <a:spcPts val="0"/>
                        </a:spcAft>
                      </a:pPr>
                      <a:r>
                        <a:rPr lang="be-BY" sz="1800" i="1" u="sng" dirty="0">
                          <a:solidFill>
                            <a:schemeClr val="bg1"/>
                          </a:solidFill>
                          <a:latin typeface="Times New Roman"/>
                          <a:ea typeface="Times New Roman"/>
                          <a:cs typeface="Times New Roman"/>
                        </a:rPr>
                        <a:t>Жыць </a:t>
                      </a:r>
                      <a:r>
                        <a:rPr lang="ru-RU" sz="1800" i="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Радзіме </a:t>
                      </a:r>
                      <a:r>
                        <a:rPr lang="ru-RU" sz="1800" i="1" u="dbl" dirty="0">
                          <a:solidFill>
                            <a:schemeClr val="bg1"/>
                          </a:solidFill>
                          <a:latin typeface="Times New Roman"/>
                          <a:ea typeface="Times New Roman"/>
                          <a:cs typeface="Times New Roman"/>
                        </a:rPr>
                        <a:t>с</a:t>
                      </a:r>
                      <a:r>
                        <a:rPr lang="be-BY" sz="1800" i="1" u="dbl" dirty="0">
                          <a:solidFill>
                            <a:schemeClr val="bg1"/>
                          </a:solidFill>
                          <a:latin typeface="Times New Roman"/>
                          <a:ea typeface="Times New Roman"/>
                          <a:cs typeface="Times New Roman"/>
                        </a:rPr>
                        <a:t>лужыць</a:t>
                      </a:r>
                      <a:endParaRPr lang="ru-RU" sz="1800" dirty="0">
                        <a:solidFill>
                          <a:schemeClr val="bg1"/>
                        </a:solidFill>
                        <a:latin typeface="Times New Roman"/>
                        <a:ea typeface="Times New Roman"/>
                        <a:cs typeface="Times New Roman"/>
                      </a:endParaRPr>
                    </a:p>
                    <a:p>
                      <a:pPr algn="just">
                        <a:spcAft>
                          <a:spcPts val="0"/>
                        </a:spcAft>
                      </a:pPr>
                      <a:r>
                        <a:rPr lang="be-BY" sz="1800" i="1" dirty="0">
                          <a:solidFill>
                            <a:schemeClr val="bg1"/>
                          </a:solidFill>
                          <a:latin typeface="Times New Roman"/>
                          <a:ea typeface="Times New Roman"/>
                          <a:cs typeface="Times New Roman"/>
                        </a:rPr>
                        <a:t>Жыццё </a:t>
                      </a:r>
                      <a:r>
                        <a:rPr lang="be-BY" sz="1800" i="1" u="sng" dirty="0">
                          <a:solidFill>
                            <a:schemeClr val="bg1"/>
                          </a:solidFill>
                          <a:latin typeface="Times New Roman"/>
                          <a:ea typeface="Times New Roman"/>
                          <a:cs typeface="Times New Roman"/>
                        </a:rPr>
                        <a:t>пражыць </a:t>
                      </a:r>
                      <a:r>
                        <a:rPr lang="ru-RU" sz="1800" i="1" dirty="0">
                          <a:solidFill>
                            <a:schemeClr val="bg1"/>
                          </a:solidFill>
                          <a:latin typeface="Times New Roman"/>
                          <a:ea typeface="Times New Roman"/>
                          <a:cs typeface="Times New Roman"/>
                        </a:rPr>
                        <a:t>–– </a:t>
                      </a:r>
                      <a:r>
                        <a:rPr lang="be-BY" sz="1800" i="1" u="dbl" dirty="0">
                          <a:solidFill>
                            <a:schemeClr val="bg1"/>
                          </a:solidFill>
                          <a:latin typeface="Times New Roman"/>
                          <a:ea typeface="Times New Roman"/>
                          <a:cs typeface="Times New Roman"/>
                        </a:rPr>
                        <a:t>н</a:t>
                      </a:r>
                      <a:r>
                        <a:rPr lang="ru-RU" sz="1800" i="1" u="dbl" dirty="0">
                          <a:solidFill>
                            <a:schemeClr val="bg1"/>
                          </a:solidFill>
                          <a:latin typeface="Times New Roman"/>
                          <a:ea typeface="Times New Roman"/>
                          <a:cs typeface="Times New Roman"/>
                        </a:rPr>
                        <a:t>е</a:t>
                      </a:r>
                      <a:r>
                        <a:rPr lang="be-BY" sz="1800" i="1" dirty="0">
                          <a:solidFill>
                            <a:schemeClr val="bg1"/>
                          </a:solidFill>
                          <a:latin typeface="Times New Roman"/>
                          <a:ea typeface="Times New Roman"/>
                          <a:cs typeface="Times New Roman"/>
                        </a:rPr>
                        <a:t> поле </a:t>
                      </a:r>
                      <a:r>
                        <a:rPr lang="be-BY" sz="1800" i="1" u="dbl" dirty="0">
                          <a:solidFill>
                            <a:schemeClr val="bg1"/>
                          </a:solidFill>
                          <a:latin typeface="Times New Roman"/>
                          <a:ea typeface="Times New Roman"/>
                          <a:cs typeface="Times New Roman"/>
                        </a:rPr>
                        <a:t>перайсці</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spcAft>
                          <a:spcPts val="0"/>
                        </a:spcAft>
                      </a:pPr>
                      <a:r>
                        <a:rPr lang="be-BY" sz="1800" i="1" dirty="0">
                          <a:solidFill>
                            <a:schemeClr val="bg1"/>
                          </a:solidFill>
                          <a:latin typeface="Times New Roman"/>
                          <a:ea typeface="Times New Roman"/>
                          <a:cs typeface="Times New Roman"/>
                        </a:rPr>
                        <a:t>Дзетак </a:t>
                      </a:r>
                      <a:r>
                        <a:rPr lang="be-BY" sz="1800" i="1" u="sng" dirty="0">
                          <a:solidFill>
                            <a:schemeClr val="bg1"/>
                          </a:solidFill>
                          <a:latin typeface="Times New Roman"/>
                          <a:ea typeface="Times New Roman"/>
                          <a:cs typeface="Times New Roman"/>
                        </a:rPr>
                        <a:t>узгадаваць</a:t>
                      </a:r>
                      <a:r>
                        <a:rPr lang="be-BY" sz="1800" i="1" dirty="0">
                          <a:solidFill>
                            <a:schemeClr val="bg1"/>
                          </a:solidFill>
                          <a:latin typeface="Times New Roman"/>
                          <a:ea typeface="Times New Roman"/>
                          <a:cs typeface="Times New Roman"/>
                        </a:rPr>
                        <a:t> </a:t>
                      </a:r>
                      <a:r>
                        <a:rPr lang="ru-RU" sz="1800" i="1" dirty="0">
                          <a:solidFill>
                            <a:schemeClr val="bg1"/>
                          </a:solidFill>
                          <a:latin typeface="Times New Roman"/>
                          <a:ea typeface="Times New Roman"/>
                          <a:cs typeface="Times New Roman"/>
                        </a:rPr>
                        <a:t>––</a:t>
                      </a:r>
                      <a:r>
                        <a:rPr lang="ru-RU" sz="1800" b="1" i="1" dirty="0">
                          <a:solidFill>
                            <a:schemeClr val="bg1"/>
                          </a:solidFill>
                          <a:latin typeface="Times New Roman"/>
                          <a:ea typeface="Times New Roman"/>
                          <a:cs typeface="Times New Roman"/>
                        </a:rPr>
                        <a:t> </a:t>
                      </a:r>
                      <a:r>
                        <a:rPr lang="be-BY" sz="1800" i="1" dirty="0">
                          <a:solidFill>
                            <a:schemeClr val="bg1"/>
                          </a:solidFill>
                          <a:latin typeface="Times New Roman"/>
                          <a:ea typeface="Times New Roman"/>
                          <a:cs typeface="Times New Roman"/>
                        </a:rPr>
                        <a:t>не грыбоў </a:t>
                      </a:r>
                      <a:r>
                        <a:rPr lang="be-BY" sz="1800" i="1" u="dbl" dirty="0">
                          <a:solidFill>
                            <a:schemeClr val="bg1"/>
                          </a:solidFill>
                          <a:latin typeface="Times New Roman"/>
                          <a:ea typeface="Times New Roman"/>
                          <a:cs typeface="Times New Roman"/>
                        </a:rPr>
                        <a:t>назбіраць</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lgn="just">
                        <a:spcAft>
                          <a:spcPts val="0"/>
                        </a:spcAft>
                      </a:pPr>
                      <a:r>
                        <a:rPr lang="be-BY" sz="1800" i="1" u="sng" dirty="0">
                          <a:solidFill>
                            <a:schemeClr val="bg1"/>
                          </a:solidFill>
                          <a:latin typeface="Times New Roman"/>
                          <a:ea typeface="Times New Roman"/>
                          <a:cs typeface="Times New Roman"/>
                        </a:rPr>
                        <a:t>Умець</a:t>
                      </a:r>
                      <a:r>
                        <a:rPr lang="be-BY" sz="1800" i="1" dirty="0">
                          <a:solidFill>
                            <a:schemeClr val="bg1"/>
                          </a:solidFill>
                          <a:latin typeface="Times New Roman"/>
                          <a:ea typeface="Times New Roman"/>
                          <a:cs typeface="Times New Roman"/>
                        </a:rPr>
                        <a:t> </a:t>
                      </a:r>
                      <a:r>
                        <a:rPr lang="ru-RU" sz="1800" i="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за плячамі не насіць. </a:t>
                      </a:r>
                      <a:endParaRPr lang="ru-RU" sz="1800" dirty="0">
                        <a:solidFill>
                          <a:schemeClr val="bg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42852"/>
            <a:ext cx="8786874" cy="1500198"/>
          </a:xfrm>
        </p:spPr>
        <p:txBody>
          <a:bodyPr>
            <a:normAutofit/>
          </a:bodyPr>
          <a:lstStyle/>
          <a:p>
            <a:r>
              <a:rPr lang="be-BY" b="1" dirty="0" smtClean="0">
                <a:solidFill>
                  <a:srgbClr val="00B050"/>
                </a:solidFill>
              </a:rPr>
              <a:t>1. Працяжнік </a:t>
            </a:r>
            <a:br>
              <a:rPr lang="be-BY" b="1" dirty="0" smtClean="0">
                <a:solidFill>
                  <a:srgbClr val="00B050"/>
                </a:solidFill>
              </a:rPr>
            </a:br>
            <a:r>
              <a:rPr lang="be-BY" b="1" dirty="0" smtClean="0">
                <a:solidFill>
                  <a:srgbClr val="00B050"/>
                </a:solidFill>
              </a:rPr>
              <a:t>паміж дзейнікам і выказнікам</a:t>
            </a:r>
            <a:r>
              <a:rPr lang="be-BY" sz="3600" b="1" dirty="0" smtClean="0">
                <a:solidFill>
                  <a:srgbClr val="00B050"/>
                </a:solidFill>
              </a:rPr>
              <a:t> </a:t>
            </a:r>
            <a:br>
              <a:rPr lang="be-BY" sz="3600" b="1" dirty="0" smtClean="0">
                <a:solidFill>
                  <a:srgbClr val="00B050"/>
                </a:solidFill>
              </a:rPr>
            </a:br>
            <a:r>
              <a:rPr lang="be-BY" sz="2200" b="1" dirty="0" smtClean="0">
                <a:solidFill>
                  <a:srgbClr val="00B0F0"/>
                </a:solidFill>
              </a:rPr>
              <a:t>(працяг)</a:t>
            </a:r>
            <a:endParaRPr lang="ru-RU" sz="2200" dirty="0">
              <a:solidFill>
                <a:srgbClr val="00B0F0"/>
              </a:solidFill>
            </a:endParaRPr>
          </a:p>
        </p:txBody>
      </p:sp>
      <p:graphicFrame>
        <p:nvGraphicFramePr>
          <p:cNvPr id="4" name="Таблица 3"/>
          <p:cNvGraphicFramePr>
            <a:graphicFrameLocks noGrp="1"/>
          </p:cNvGraphicFramePr>
          <p:nvPr/>
        </p:nvGraphicFramePr>
        <p:xfrm>
          <a:off x="142844" y="1785925"/>
          <a:ext cx="8858312" cy="4643471"/>
        </p:xfrm>
        <a:graphic>
          <a:graphicData uri="http://schemas.openxmlformats.org/drawingml/2006/table">
            <a:tbl>
              <a:tblPr/>
              <a:tblGrid>
                <a:gridCol w="3714776"/>
                <a:gridCol w="2214578"/>
                <a:gridCol w="2928958"/>
              </a:tblGrid>
              <a:tr h="1071571">
                <a:tc>
                  <a:txBody>
                    <a:bodyPr/>
                    <a:lstStyle/>
                    <a:p>
                      <a:pPr algn="l">
                        <a:spcAft>
                          <a:spcPts val="0"/>
                        </a:spcAft>
                      </a:pPr>
                      <a:r>
                        <a:rPr lang="be-BY" sz="1800" dirty="0">
                          <a:solidFill>
                            <a:schemeClr val="bg1"/>
                          </a:solidFill>
                          <a:latin typeface="Times New Roman"/>
                          <a:ea typeface="Times New Roman"/>
                          <a:cs typeface="Times New Roman"/>
                        </a:rPr>
                        <a:t>а) </a:t>
                      </a:r>
                      <a:r>
                        <a:rPr lang="be-BY" sz="1800" u="sng" dirty="0">
                          <a:solidFill>
                            <a:schemeClr val="bg1"/>
                          </a:solidFill>
                          <a:latin typeface="Times New Roman"/>
                          <a:ea typeface="Times New Roman"/>
                          <a:cs typeface="Times New Roman"/>
                        </a:rPr>
                        <a:t>Назоўнік Н. скл.</a:t>
                      </a:r>
                      <a:r>
                        <a:rPr lang="be-BY" sz="1800" dirty="0">
                          <a:solidFill>
                            <a:schemeClr val="bg1"/>
                          </a:solidFill>
                          <a:latin typeface="Times New Roman"/>
                          <a:ea typeface="Times New Roman"/>
                          <a:cs typeface="Times New Roman"/>
                        </a:rPr>
                        <a:t> </a:t>
                      </a:r>
                      <a:r>
                        <a:rPr lang="be-BY" sz="1800" b="1" i="1"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 </a:t>
                      </a:r>
                      <a:r>
                        <a:rPr lang="be-BY" sz="1800" u="dbl" dirty="0">
                          <a:solidFill>
                            <a:schemeClr val="bg1"/>
                          </a:solidFill>
                          <a:latin typeface="Times New Roman"/>
                          <a:ea typeface="Times New Roman"/>
                          <a:cs typeface="Times New Roman"/>
                        </a:rPr>
                        <a:t>лічэбнік Н. </a:t>
                      </a:r>
                      <a:r>
                        <a:rPr lang="be-BY" sz="1800" u="dbl" dirty="0" smtClean="0">
                          <a:solidFill>
                            <a:schemeClr val="bg1"/>
                          </a:solidFill>
                          <a:latin typeface="Times New Roman"/>
                          <a:ea typeface="Times New Roman"/>
                          <a:cs typeface="Times New Roman"/>
                        </a:rPr>
                        <a:t>скл.</a:t>
                      </a:r>
                      <a:endParaRPr lang="ru-RU" sz="1800" u="dbl" dirty="0" smtClean="0">
                        <a:solidFill>
                          <a:schemeClr val="bg1"/>
                        </a:solidFill>
                        <a:latin typeface="Times New Roman"/>
                        <a:ea typeface="Times New Roman"/>
                        <a:cs typeface="Times New Roman"/>
                      </a:endParaRPr>
                    </a:p>
                    <a:p>
                      <a:pPr algn="l">
                        <a:spcAft>
                          <a:spcPts val="0"/>
                        </a:spcAft>
                      </a:pPr>
                      <a:r>
                        <a:rPr lang="be-BY" sz="1800" u="sng" dirty="0" smtClean="0">
                          <a:solidFill>
                            <a:schemeClr val="bg1"/>
                          </a:solidFill>
                          <a:latin typeface="Times New Roman"/>
                          <a:ea typeface="Times New Roman"/>
                          <a:cs typeface="Times New Roman"/>
                        </a:rPr>
                        <a:t>б</a:t>
                      </a:r>
                      <a:r>
                        <a:rPr lang="be-BY" sz="1800" u="sng" dirty="0">
                          <a:solidFill>
                            <a:schemeClr val="bg1"/>
                          </a:solidFill>
                          <a:latin typeface="Times New Roman"/>
                          <a:ea typeface="Times New Roman"/>
                          <a:cs typeface="Times New Roman"/>
                        </a:rPr>
                        <a:t>) Назоўнік Н.скл.</a:t>
                      </a:r>
                      <a:r>
                        <a:rPr lang="be-BY" sz="1800" dirty="0">
                          <a:solidFill>
                            <a:schemeClr val="bg1"/>
                          </a:solidFill>
                          <a:latin typeface="Times New Roman"/>
                          <a:ea typeface="Times New Roman"/>
                          <a:cs typeface="Times New Roman"/>
                        </a:rPr>
                        <a:t> </a:t>
                      </a:r>
                      <a:r>
                        <a:rPr lang="be-BY" sz="1800" b="1" i="1"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 </a:t>
                      </a:r>
                      <a:r>
                        <a:rPr lang="be-BY" sz="1800" u="dbl" dirty="0" smtClean="0">
                          <a:solidFill>
                            <a:schemeClr val="bg1"/>
                          </a:solidFill>
                          <a:latin typeface="Times New Roman"/>
                          <a:ea typeface="Times New Roman"/>
                          <a:cs typeface="Times New Roman"/>
                        </a:rPr>
                        <a:t>колькасна-іменнае спалучэнне</a:t>
                      </a: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c gridSpan="2">
                  <a:txBody>
                    <a:bodyPr/>
                    <a:lstStyle/>
                    <a:p>
                      <a:pPr algn="just">
                        <a:spcAft>
                          <a:spcPts val="0"/>
                        </a:spcAft>
                      </a:pPr>
                      <a:r>
                        <a:rPr lang="be-BY" sz="1800" i="1" u="sng" dirty="0">
                          <a:solidFill>
                            <a:schemeClr val="bg1"/>
                          </a:solidFill>
                          <a:latin typeface="Times New Roman"/>
                          <a:ea typeface="Times New Roman"/>
                          <a:cs typeface="Times New Roman"/>
                        </a:rPr>
                        <a:t>Плошча</a:t>
                      </a:r>
                      <a:r>
                        <a:rPr lang="be-BY" sz="1800" i="1" dirty="0">
                          <a:solidFill>
                            <a:schemeClr val="bg1"/>
                          </a:solidFill>
                          <a:latin typeface="Times New Roman"/>
                          <a:ea typeface="Times New Roman"/>
                          <a:cs typeface="Times New Roman"/>
                        </a:rPr>
                        <a:t> Нарачы –– </a:t>
                      </a:r>
                      <a:r>
                        <a:rPr lang="be-BY" sz="1800" i="1" u="dbl" dirty="0" smtClean="0">
                          <a:solidFill>
                            <a:schemeClr val="bg1"/>
                          </a:solidFill>
                          <a:latin typeface="Times New Roman"/>
                          <a:ea typeface="Times New Roman"/>
                          <a:cs typeface="Times New Roman"/>
                        </a:rPr>
                        <a:t>восемдзесят </a:t>
                      </a:r>
                      <a:r>
                        <a:rPr lang="be-BY" sz="1800" i="1" u="dbl" dirty="0">
                          <a:solidFill>
                            <a:schemeClr val="bg1"/>
                          </a:solidFill>
                          <a:latin typeface="Times New Roman"/>
                          <a:ea typeface="Times New Roman"/>
                          <a:cs typeface="Times New Roman"/>
                        </a:rPr>
                        <a:t>кіламетраў</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lgn="just">
                        <a:spcAft>
                          <a:spcPts val="0"/>
                        </a:spcAft>
                      </a:pPr>
                      <a:r>
                        <a:rPr lang="be-BY" sz="1800" i="1" dirty="0">
                          <a:solidFill>
                            <a:schemeClr val="bg1"/>
                          </a:solidFill>
                          <a:latin typeface="Times New Roman"/>
                          <a:ea typeface="Times New Roman"/>
                          <a:cs typeface="Times New Roman"/>
                        </a:rPr>
                        <a:t>Мая любімая </a:t>
                      </a:r>
                      <a:r>
                        <a:rPr lang="be-BY" sz="1800" i="1" u="sng" dirty="0">
                          <a:solidFill>
                            <a:schemeClr val="bg1"/>
                          </a:solidFill>
                          <a:latin typeface="Times New Roman"/>
                          <a:ea typeface="Times New Roman"/>
                          <a:cs typeface="Times New Roman"/>
                        </a:rPr>
                        <a:t>лічба</a:t>
                      </a:r>
                      <a:r>
                        <a:rPr lang="be-BY" sz="1800" i="1" dirty="0">
                          <a:solidFill>
                            <a:schemeClr val="bg1"/>
                          </a:solidFill>
                          <a:latin typeface="Times New Roman"/>
                          <a:ea typeface="Times New Roman"/>
                          <a:cs typeface="Times New Roman"/>
                        </a:rPr>
                        <a:t> –– </a:t>
                      </a:r>
                      <a:r>
                        <a:rPr lang="be-BY" sz="1800" i="1" u="dbl" dirty="0">
                          <a:solidFill>
                            <a:schemeClr val="bg1"/>
                          </a:solidFill>
                          <a:latin typeface="Times New Roman"/>
                          <a:ea typeface="Times New Roman"/>
                          <a:cs typeface="Times New Roman"/>
                        </a:rPr>
                        <a:t>сямнаццаць</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lgn="just">
                        <a:spcAft>
                          <a:spcPts val="0"/>
                        </a:spcAft>
                      </a:pPr>
                      <a:r>
                        <a:rPr lang="be-BY" sz="1800" i="1" u="sng" dirty="0">
                          <a:solidFill>
                            <a:schemeClr val="bg1"/>
                          </a:solidFill>
                          <a:latin typeface="Times New Roman"/>
                          <a:ea typeface="Times New Roman"/>
                          <a:cs typeface="Times New Roman"/>
                        </a:rPr>
                        <a:t>Сямнаццаць </a:t>
                      </a:r>
                      <a:r>
                        <a:rPr lang="ru-RU" sz="1800" i="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мая любімая </a:t>
                      </a:r>
                      <a:r>
                        <a:rPr lang="be-BY" sz="1800" i="1" u="dbl" dirty="0">
                          <a:solidFill>
                            <a:schemeClr val="bg1"/>
                          </a:solidFill>
                          <a:latin typeface="Times New Roman"/>
                          <a:ea typeface="Times New Roman"/>
                          <a:cs typeface="Times New Roman"/>
                        </a:rPr>
                        <a:t>лічба</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c hMerge="1">
                  <a:txBody>
                    <a:bodyPr/>
                    <a:lstStyle/>
                    <a:p>
                      <a:endParaRPr lang="ru-RU"/>
                    </a:p>
                  </a:txBody>
                  <a:tcPr/>
                </a:tc>
              </a:tr>
              <a:tr h="1617365">
                <a:tc>
                  <a:txBody>
                    <a:bodyPr/>
                    <a:lstStyle/>
                    <a:p>
                      <a:pPr algn="l">
                        <a:spcAft>
                          <a:spcPts val="0"/>
                        </a:spcAft>
                      </a:pPr>
                      <a:r>
                        <a:rPr lang="be-BY" sz="1800" dirty="0">
                          <a:latin typeface="Times New Roman"/>
                          <a:ea typeface="Times New Roman"/>
                          <a:cs typeface="Times New Roman"/>
                        </a:rPr>
                        <a:t>а) </a:t>
                      </a:r>
                      <a:r>
                        <a:rPr lang="be-BY" sz="1800" u="sng" dirty="0">
                          <a:latin typeface="Times New Roman"/>
                          <a:ea typeface="Times New Roman"/>
                          <a:cs typeface="Times New Roman"/>
                        </a:rPr>
                        <a:t>Назоўнік Н. скл.</a:t>
                      </a:r>
                      <a:r>
                        <a:rPr lang="be-BY" sz="1800" dirty="0">
                          <a:latin typeface="Times New Roman"/>
                          <a:ea typeface="Times New Roman"/>
                          <a:cs typeface="Times New Roman"/>
                        </a:rPr>
                        <a:t> </a:t>
                      </a:r>
                      <a:r>
                        <a:rPr lang="be-BY" sz="1800" b="1" i="1" dirty="0">
                          <a:latin typeface="Times New Roman"/>
                          <a:ea typeface="Times New Roman"/>
                          <a:cs typeface="Times New Roman"/>
                        </a:rPr>
                        <a:t>––</a:t>
                      </a:r>
                      <a:r>
                        <a:rPr lang="be-BY" sz="1800" dirty="0">
                          <a:latin typeface="Times New Roman"/>
                          <a:ea typeface="Times New Roman"/>
                          <a:cs typeface="Times New Roman"/>
                        </a:rPr>
                        <a:t> </a:t>
                      </a:r>
                      <a:r>
                        <a:rPr lang="be-BY" sz="1800" u="dbl" dirty="0">
                          <a:latin typeface="Times New Roman"/>
                          <a:ea typeface="Times New Roman"/>
                          <a:cs typeface="Times New Roman"/>
                        </a:rPr>
                        <a:t>інфінітыў</a:t>
                      </a:r>
                      <a:r>
                        <a:rPr lang="be-BY" sz="1800" u="dbl" dirty="0" smtClean="0">
                          <a:latin typeface="Times New Roman"/>
                          <a:ea typeface="Times New Roman"/>
                          <a:cs typeface="Times New Roman"/>
                        </a:rPr>
                        <a:t>.</a:t>
                      </a:r>
                    </a:p>
                    <a:p>
                      <a:pPr algn="l">
                        <a:spcAft>
                          <a:spcPts val="0"/>
                        </a:spcAft>
                      </a:pPr>
                      <a:endParaRPr lang="ru-RU" sz="1800" dirty="0">
                        <a:latin typeface="Times New Roman"/>
                        <a:ea typeface="Times New Roman"/>
                        <a:cs typeface="Times New Roman"/>
                      </a:endParaRPr>
                    </a:p>
                    <a:p>
                      <a:pPr algn="l">
                        <a:spcAft>
                          <a:spcPts val="0"/>
                        </a:spcAft>
                      </a:pPr>
                      <a:r>
                        <a:rPr lang="be-BY" sz="1800" dirty="0">
                          <a:latin typeface="Times New Roman"/>
                          <a:ea typeface="Times New Roman"/>
                          <a:cs typeface="Times New Roman"/>
                        </a:rPr>
                        <a:t>б)</a:t>
                      </a:r>
                      <a:r>
                        <a:rPr lang="be-BY" sz="1800" u="sng" dirty="0">
                          <a:latin typeface="Times New Roman"/>
                          <a:ea typeface="Times New Roman"/>
                          <a:cs typeface="Times New Roman"/>
                        </a:rPr>
                        <a:t> Інфінітыў</a:t>
                      </a:r>
                      <a:r>
                        <a:rPr lang="be-BY" sz="1800" dirty="0">
                          <a:latin typeface="Times New Roman"/>
                          <a:ea typeface="Times New Roman"/>
                          <a:cs typeface="Times New Roman"/>
                        </a:rPr>
                        <a:t> </a:t>
                      </a:r>
                      <a:r>
                        <a:rPr lang="be-BY" sz="1800" b="1" i="1" dirty="0">
                          <a:latin typeface="Times New Roman"/>
                          <a:ea typeface="Times New Roman"/>
                          <a:cs typeface="Times New Roman"/>
                        </a:rPr>
                        <a:t>––</a:t>
                      </a:r>
                      <a:r>
                        <a:rPr lang="be-BY" sz="1800" dirty="0">
                          <a:latin typeface="Times New Roman"/>
                          <a:ea typeface="Times New Roman"/>
                          <a:cs typeface="Times New Roman"/>
                        </a:rPr>
                        <a:t> </a:t>
                      </a:r>
                      <a:r>
                        <a:rPr lang="be-BY" sz="1800" u="dbl" dirty="0">
                          <a:latin typeface="Times New Roman"/>
                          <a:ea typeface="Times New Roman"/>
                          <a:cs typeface="Times New Roman"/>
                        </a:rPr>
                        <a:t>назоўнік Н. скл</a:t>
                      </a:r>
                      <a:r>
                        <a:rPr lang="be-BY" sz="1800" u="dbl" dirty="0" smtClean="0">
                          <a:latin typeface="Times New Roman"/>
                          <a:ea typeface="Times New Roman"/>
                          <a:cs typeface="Times New Roman"/>
                        </a:rPr>
                        <a:t>.</a:t>
                      </a:r>
                      <a:endParaRPr lang="ru-RU" sz="1800" dirty="0">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gridSpan="2">
                  <a:txBody>
                    <a:bodyPr/>
                    <a:lstStyle/>
                    <a:p>
                      <a:pPr algn="just">
                        <a:spcAft>
                          <a:spcPts val="0"/>
                        </a:spcAft>
                      </a:pPr>
                      <a:r>
                        <a:rPr lang="be-BY" sz="1800" i="1" dirty="0">
                          <a:latin typeface="Times New Roman"/>
                          <a:ea typeface="Times New Roman"/>
                          <a:cs typeface="Times New Roman"/>
                        </a:rPr>
                        <a:t>Наша галоўная </a:t>
                      </a:r>
                      <a:r>
                        <a:rPr lang="be-BY" sz="1800" i="1" u="sng" dirty="0">
                          <a:latin typeface="Times New Roman"/>
                          <a:ea typeface="Times New Roman"/>
                          <a:cs typeface="Times New Roman"/>
                        </a:rPr>
                        <a:t>задача </a:t>
                      </a:r>
                      <a:r>
                        <a:rPr lang="be-BY" sz="1800" i="1" dirty="0">
                          <a:latin typeface="Times New Roman"/>
                          <a:ea typeface="Times New Roman"/>
                          <a:cs typeface="Times New Roman"/>
                        </a:rPr>
                        <a:t>–– </a:t>
                      </a:r>
                      <a:r>
                        <a:rPr lang="be-BY" sz="1800" i="1" u="dbl" dirty="0">
                          <a:latin typeface="Times New Roman"/>
                          <a:ea typeface="Times New Roman"/>
                          <a:cs typeface="Times New Roman"/>
                        </a:rPr>
                        <a:t>вучыцца</a:t>
                      </a:r>
                      <a:r>
                        <a:rPr lang="be-BY" sz="1800" i="1" dirty="0">
                          <a:latin typeface="Times New Roman"/>
                          <a:ea typeface="Times New Roman"/>
                          <a:cs typeface="Times New Roman"/>
                        </a:rPr>
                        <a:t>.</a:t>
                      </a:r>
                      <a:endParaRPr lang="ru-RU" sz="1800" dirty="0">
                        <a:latin typeface="Times New Roman"/>
                        <a:ea typeface="Times New Roman"/>
                        <a:cs typeface="Times New Roman"/>
                      </a:endParaRPr>
                    </a:p>
                    <a:p>
                      <a:pPr algn="just">
                        <a:spcAft>
                          <a:spcPts val="0"/>
                        </a:spcAft>
                      </a:pPr>
                      <a:r>
                        <a:rPr lang="be-BY" sz="1800" i="1" u="sng" dirty="0">
                          <a:latin typeface="Times New Roman"/>
                          <a:ea typeface="Times New Roman"/>
                          <a:cs typeface="Times New Roman"/>
                        </a:rPr>
                        <a:t>Вучыцца </a:t>
                      </a:r>
                      <a:r>
                        <a:rPr lang="be-BY" sz="1800" i="1" dirty="0">
                          <a:latin typeface="Times New Roman"/>
                          <a:ea typeface="Times New Roman"/>
                          <a:cs typeface="Times New Roman"/>
                        </a:rPr>
                        <a:t>–– наша галоўная </a:t>
                      </a:r>
                      <a:r>
                        <a:rPr lang="be-BY" sz="1800" i="1" u="dbl" dirty="0">
                          <a:latin typeface="Times New Roman"/>
                          <a:ea typeface="Times New Roman"/>
                          <a:cs typeface="Times New Roman"/>
                        </a:rPr>
                        <a:t>задача</a:t>
                      </a:r>
                      <a:r>
                        <a:rPr lang="be-BY" sz="1800" i="1" dirty="0">
                          <a:latin typeface="Times New Roman"/>
                          <a:ea typeface="Times New Roman"/>
                          <a:cs typeface="Times New Roman"/>
                        </a:rPr>
                        <a:t>. </a:t>
                      </a:r>
                      <a:endParaRPr lang="ru-RU" sz="1800" dirty="0">
                        <a:latin typeface="Times New Roman"/>
                        <a:ea typeface="Times New Roman"/>
                        <a:cs typeface="Times New Roman"/>
                      </a:endParaRPr>
                    </a:p>
                    <a:p>
                      <a:pPr algn="just">
                        <a:spcAft>
                          <a:spcPts val="0"/>
                        </a:spcAft>
                      </a:pPr>
                      <a:r>
                        <a:rPr lang="be-BY" sz="1800" i="1" u="sng" dirty="0">
                          <a:latin typeface="Times New Roman"/>
                          <a:ea typeface="Times New Roman"/>
                          <a:cs typeface="Times New Roman"/>
                        </a:rPr>
                        <a:t>Жыць</a:t>
                      </a:r>
                      <a:r>
                        <a:rPr lang="be-BY" sz="1800" i="1" dirty="0">
                          <a:latin typeface="Times New Roman"/>
                          <a:ea typeface="Times New Roman"/>
                          <a:cs typeface="Times New Roman"/>
                        </a:rPr>
                        <a:t> з сабою ў м</a:t>
                      </a:r>
                      <a:r>
                        <a:rPr lang="ru-RU" sz="1800" i="1" dirty="0" err="1">
                          <a:latin typeface="Times New Roman"/>
                          <a:ea typeface="Times New Roman"/>
                          <a:cs typeface="Times New Roman"/>
                        </a:rPr>
                        <a:t>i</a:t>
                      </a:r>
                      <a:r>
                        <a:rPr lang="be-BY" sz="1800" i="1" dirty="0">
                          <a:latin typeface="Times New Roman"/>
                          <a:ea typeface="Times New Roman"/>
                          <a:cs typeface="Times New Roman"/>
                        </a:rPr>
                        <a:t>ры </a:t>
                      </a:r>
                      <a:r>
                        <a:rPr lang="ru-RU" sz="1800" i="1" dirty="0" err="1">
                          <a:latin typeface="Times New Roman"/>
                          <a:ea typeface="Times New Roman"/>
                          <a:cs typeface="Times New Roman"/>
                        </a:rPr>
                        <a:t>i</a:t>
                      </a:r>
                      <a:r>
                        <a:rPr lang="be-BY" sz="1800" i="1" dirty="0">
                          <a:latin typeface="Times New Roman"/>
                          <a:ea typeface="Times New Roman"/>
                          <a:cs typeface="Times New Roman"/>
                        </a:rPr>
                        <a:t> згодзе –– нялёгкая часам </a:t>
                      </a:r>
                      <a:r>
                        <a:rPr lang="be-BY" sz="1800" i="1" u="dbl" dirty="0">
                          <a:latin typeface="Times New Roman"/>
                          <a:ea typeface="Times New Roman"/>
                          <a:cs typeface="Times New Roman"/>
                        </a:rPr>
                        <a:t>справа</a:t>
                      </a:r>
                      <a:r>
                        <a:rPr lang="be-BY" sz="1800" i="1" dirty="0">
                          <a:latin typeface="Times New Roman"/>
                          <a:ea typeface="Times New Roman"/>
                          <a:cs typeface="Times New Roman"/>
                        </a:rPr>
                        <a:t>. </a:t>
                      </a:r>
                      <a:endParaRPr lang="ru-RU" sz="1800" dirty="0">
                        <a:latin typeface="Times New Roman"/>
                        <a:ea typeface="Times New Roman"/>
                        <a:cs typeface="Times New Roman"/>
                      </a:endParaRPr>
                    </a:p>
                    <a:p>
                      <a:pPr algn="just">
                        <a:spcAft>
                          <a:spcPts val="0"/>
                        </a:spcAft>
                      </a:pPr>
                      <a:r>
                        <a:rPr lang="be-BY" sz="1800" i="1" u="sng" dirty="0">
                          <a:latin typeface="Times New Roman"/>
                          <a:ea typeface="Times New Roman"/>
                          <a:cs typeface="Times New Roman"/>
                        </a:rPr>
                        <a:t>Клапаціцца</a:t>
                      </a:r>
                      <a:r>
                        <a:rPr lang="be-BY" sz="1800" i="1" dirty="0">
                          <a:latin typeface="Times New Roman"/>
                          <a:ea typeface="Times New Roman"/>
                          <a:cs typeface="Times New Roman"/>
                        </a:rPr>
                        <a:t> пра бацькоў –– найважнейшы </a:t>
                      </a:r>
                      <a:r>
                        <a:rPr lang="be-BY" sz="1800" i="1" u="dbl" dirty="0">
                          <a:latin typeface="Times New Roman"/>
                          <a:ea typeface="Times New Roman"/>
                          <a:cs typeface="Times New Roman"/>
                        </a:rPr>
                        <a:t>абавязак</a:t>
                      </a:r>
                      <a:r>
                        <a:rPr lang="be-BY" sz="1800" i="1" dirty="0">
                          <a:latin typeface="Times New Roman"/>
                          <a:ea typeface="Times New Roman"/>
                          <a:cs typeface="Times New Roman"/>
                        </a:rPr>
                        <a:t> дачок </a:t>
                      </a:r>
                      <a:r>
                        <a:rPr lang="ru-RU" sz="1800" i="1" dirty="0" err="1">
                          <a:latin typeface="Times New Roman"/>
                          <a:ea typeface="Times New Roman"/>
                          <a:cs typeface="Times New Roman"/>
                        </a:rPr>
                        <a:t>i</a:t>
                      </a:r>
                      <a:r>
                        <a:rPr lang="be-BY" sz="1800" i="1" dirty="0">
                          <a:latin typeface="Times New Roman"/>
                          <a:ea typeface="Times New Roman"/>
                          <a:cs typeface="Times New Roman"/>
                        </a:rPr>
                        <a:t> сыноў.</a:t>
                      </a:r>
                      <a:endParaRPr lang="ru-RU" sz="1800" dirty="0">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ru-RU"/>
                    </a:p>
                  </a:txBody>
                  <a:tcPr/>
                </a:tc>
              </a:tr>
              <a:tr h="1900271">
                <a:tc>
                  <a:txBody>
                    <a:bodyPr/>
                    <a:lstStyle/>
                    <a:p>
                      <a:pPr algn="l">
                        <a:spcAft>
                          <a:spcPts val="0"/>
                        </a:spcAft>
                      </a:pPr>
                      <a:r>
                        <a:rPr lang="be-BY" sz="1800" u="sng" dirty="0" smtClean="0">
                          <a:latin typeface="Times New Roman"/>
                          <a:ea typeface="Times New Roman"/>
                          <a:cs typeface="Times New Roman"/>
                        </a:rPr>
                        <a:t>Наз. </a:t>
                      </a:r>
                      <a:r>
                        <a:rPr lang="be-BY" sz="1800" u="sng" dirty="0">
                          <a:latin typeface="Times New Roman"/>
                          <a:ea typeface="Times New Roman"/>
                          <a:cs typeface="Times New Roman"/>
                        </a:rPr>
                        <a:t>Н</a:t>
                      </a:r>
                      <a:r>
                        <a:rPr lang="be-BY" sz="1800" u="sng" dirty="0" smtClean="0">
                          <a:latin typeface="Times New Roman"/>
                          <a:ea typeface="Times New Roman"/>
                          <a:cs typeface="Times New Roman"/>
                        </a:rPr>
                        <a:t>. скл</a:t>
                      </a:r>
                      <a:r>
                        <a:rPr lang="be-BY" sz="1800" u="sng" dirty="0">
                          <a:latin typeface="Times New Roman"/>
                          <a:ea typeface="Times New Roman"/>
                          <a:cs typeface="Times New Roman"/>
                        </a:rPr>
                        <a:t>.</a:t>
                      </a:r>
                      <a:r>
                        <a:rPr lang="be-BY" sz="1800" dirty="0">
                          <a:latin typeface="Times New Roman"/>
                          <a:ea typeface="Times New Roman"/>
                          <a:cs typeface="Times New Roman"/>
                        </a:rPr>
                        <a:t> </a:t>
                      </a:r>
                      <a:r>
                        <a:rPr lang="be-BY" sz="1800" b="1" i="1" dirty="0">
                          <a:latin typeface="Times New Roman"/>
                          <a:ea typeface="Times New Roman"/>
                          <a:cs typeface="Times New Roman"/>
                        </a:rPr>
                        <a:t>–– </a:t>
                      </a:r>
                      <a:r>
                        <a:rPr lang="be-BY" sz="1800" b="1" i="1" dirty="0" smtClean="0">
                          <a:latin typeface="Times New Roman"/>
                          <a:ea typeface="Times New Roman"/>
                          <a:cs typeface="Times New Roman"/>
                        </a:rPr>
                        <a:t>*</a:t>
                      </a:r>
                      <a:r>
                        <a:rPr lang="be-BY" sz="1800" dirty="0" smtClean="0">
                          <a:latin typeface="Times New Roman"/>
                          <a:ea typeface="Times New Roman"/>
                          <a:cs typeface="Times New Roman"/>
                        </a:rPr>
                        <a:t> </a:t>
                      </a:r>
                      <a:r>
                        <a:rPr lang="ru-RU" sz="1800" b="1" i="1" dirty="0" err="1" smtClean="0">
                          <a:latin typeface="Times New Roman"/>
                          <a:ea typeface="Times New Roman"/>
                          <a:cs typeface="Times New Roman"/>
                        </a:rPr>
                        <a:t>вось</a:t>
                      </a:r>
                      <a:r>
                        <a:rPr lang="ru-RU" sz="1800" b="1" i="1" dirty="0" smtClean="0">
                          <a:latin typeface="Times New Roman"/>
                          <a:ea typeface="Times New Roman"/>
                          <a:cs typeface="Times New Roman"/>
                        </a:rPr>
                        <a:t> </a:t>
                      </a:r>
                      <a:r>
                        <a:rPr lang="be-BY" sz="1800" u="dbl" dirty="0" smtClean="0">
                          <a:latin typeface="Times New Roman"/>
                          <a:ea typeface="Times New Roman"/>
                          <a:cs typeface="Times New Roman"/>
                        </a:rPr>
                        <a:t>наз. Н. скл</a:t>
                      </a:r>
                      <a:r>
                        <a:rPr lang="be-BY" sz="1800" u="dbl" dirty="0">
                          <a:latin typeface="Times New Roman"/>
                          <a:ea typeface="Times New Roman"/>
                          <a:cs typeface="Times New Roman"/>
                        </a:rPr>
                        <a:t>.</a:t>
                      </a:r>
                      <a:endParaRPr lang="ru-RU" sz="1800" dirty="0">
                        <a:latin typeface="Times New Roman"/>
                        <a:ea typeface="Times New Roman"/>
                        <a:cs typeface="Times New Roman"/>
                      </a:endParaRPr>
                    </a:p>
                    <a:p>
                      <a:pPr algn="ctr">
                        <a:spcAft>
                          <a:spcPts val="0"/>
                        </a:spcAft>
                      </a:pPr>
                      <a:endParaRPr lang="be-BY" sz="1800" i="1" dirty="0" smtClean="0">
                        <a:latin typeface="Times New Roman"/>
                        <a:ea typeface="Times New Roman"/>
                        <a:cs typeface="Times New Roman"/>
                      </a:endParaRPr>
                    </a:p>
                    <a:p>
                      <a:pPr algn="ctr">
                        <a:spcAft>
                          <a:spcPts val="0"/>
                        </a:spcAft>
                      </a:pPr>
                      <a:r>
                        <a:rPr lang="be-BY" sz="1800" i="1" dirty="0" smtClean="0">
                          <a:latin typeface="Times New Roman"/>
                          <a:ea typeface="Times New Roman"/>
                          <a:cs typeface="Times New Roman"/>
                        </a:rPr>
                        <a:t>*а</a:t>
                      </a:r>
                      <a:r>
                        <a:rPr lang="be-BY" sz="1800" i="1" baseline="0" dirty="0" smtClean="0">
                          <a:latin typeface="Times New Roman"/>
                          <a:ea typeface="Times New Roman"/>
                          <a:cs typeface="Times New Roman"/>
                        </a:rPr>
                        <a:t> </a:t>
                      </a:r>
                      <a:r>
                        <a:rPr lang="be-BY" sz="1800" i="1" dirty="0" smtClean="0">
                          <a:latin typeface="Times New Roman"/>
                          <a:ea typeface="Times New Roman"/>
                          <a:cs typeface="Times New Roman"/>
                        </a:rPr>
                        <a:t>таксама </a:t>
                      </a:r>
                      <a:r>
                        <a:rPr lang="be-BY" sz="1800" dirty="0" smtClean="0">
                          <a:latin typeface="Times New Roman"/>
                          <a:ea typeface="Times New Roman"/>
                          <a:cs typeface="Times New Roman"/>
                        </a:rPr>
                        <a:t>часціцы</a:t>
                      </a:r>
                      <a:r>
                        <a:rPr lang="be-BY" sz="1800" dirty="0">
                          <a:latin typeface="Times New Roman"/>
                          <a:ea typeface="Times New Roman"/>
                          <a:cs typeface="Times New Roman"/>
                        </a:rPr>
                        <a:t>: </a:t>
                      </a:r>
                      <a:endParaRPr lang="be-BY" sz="1800" dirty="0" smtClean="0">
                        <a:latin typeface="Times New Roman"/>
                        <a:ea typeface="Times New Roman"/>
                        <a:cs typeface="Times New Roman"/>
                      </a:endParaRPr>
                    </a:p>
                    <a:p>
                      <a:pPr algn="ctr">
                        <a:spcAft>
                          <a:spcPts val="0"/>
                        </a:spcAft>
                      </a:pPr>
                      <a:r>
                        <a:rPr lang="be-BY" sz="1800" b="1" i="1" dirty="0" smtClean="0">
                          <a:latin typeface="Times New Roman"/>
                          <a:ea typeface="Times New Roman"/>
                          <a:cs typeface="Times New Roman"/>
                        </a:rPr>
                        <a:t>гэта</a:t>
                      </a:r>
                      <a:r>
                        <a:rPr lang="be-BY" sz="1800" dirty="0">
                          <a:latin typeface="Times New Roman"/>
                          <a:ea typeface="Times New Roman"/>
                          <a:cs typeface="Times New Roman"/>
                        </a:rPr>
                        <a:t>,</a:t>
                      </a:r>
                      <a:r>
                        <a:rPr lang="be-BY" sz="1800" b="1" dirty="0">
                          <a:latin typeface="Times New Roman"/>
                          <a:ea typeface="Times New Roman"/>
                          <a:cs typeface="Times New Roman"/>
                        </a:rPr>
                        <a:t> </a:t>
                      </a:r>
                      <a:r>
                        <a:rPr lang="be-BY" sz="1800" dirty="0" smtClean="0">
                          <a:latin typeface="Times New Roman"/>
                          <a:ea typeface="Times New Roman"/>
                          <a:cs typeface="Times New Roman"/>
                        </a:rPr>
                        <a:t> </a:t>
                      </a:r>
                      <a:r>
                        <a:rPr lang="ru-RU" sz="1800" b="1" i="1" dirty="0" err="1">
                          <a:latin typeface="Times New Roman"/>
                          <a:ea typeface="Times New Roman"/>
                          <a:cs typeface="Times New Roman"/>
                        </a:rPr>
                        <a:t>значыць</a:t>
                      </a:r>
                      <a:r>
                        <a:rPr lang="be-BY" sz="1800" dirty="0">
                          <a:latin typeface="Times New Roman"/>
                          <a:ea typeface="Times New Roman"/>
                          <a:cs typeface="Times New Roman"/>
                        </a:rPr>
                        <a:t>,</a:t>
                      </a:r>
                      <a:endParaRPr lang="ru-RU" sz="1800" dirty="0">
                        <a:latin typeface="Times New Roman"/>
                        <a:ea typeface="Times New Roman"/>
                        <a:cs typeface="Times New Roman"/>
                      </a:endParaRPr>
                    </a:p>
                    <a:p>
                      <a:pPr algn="ctr">
                        <a:spcAft>
                          <a:spcPts val="0"/>
                        </a:spcAft>
                      </a:pPr>
                      <a:r>
                        <a:rPr lang="ru-RU" sz="1800" b="1" i="1" dirty="0" err="1">
                          <a:latin typeface="Times New Roman"/>
                          <a:ea typeface="Times New Roman"/>
                          <a:cs typeface="Times New Roman"/>
                        </a:rPr>
                        <a:t>гэта</a:t>
                      </a:r>
                      <a:r>
                        <a:rPr lang="ru-RU" sz="1800" b="1" i="1" dirty="0">
                          <a:latin typeface="Times New Roman"/>
                          <a:ea typeface="Times New Roman"/>
                          <a:cs typeface="Times New Roman"/>
                        </a:rPr>
                        <a:t> </a:t>
                      </a:r>
                      <a:r>
                        <a:rPr lang="ru-RU" sz="1800" b="1" i="1" dirty="0" err="1">
                          <a:latin typeface="Times New Roman"/>
                          <a:ea typeface="Times New Roman"/>
                          <a:cs typeface="Times New Roman"/>
                        </a:rPr>
                        <a:t>значыць</a:t>
                      </a:r>
                      <a:endParaRPr lang="ru-RU" sz="1800" dirty="0">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be-BY" sz="1800" i="1" u="sng" dirty="0" smtClean="0">
                          <a:latin typeface="Times New Roman"/>
                          <a:ea typeface="Times New Roman"/>
                          <a:cs typeface="Times New Roman"/>
                        </a:rPr>
                        <a:t>Барацьба </a:t>
                      </a:r>
                      <a:r>
                        <a:rPr lang="be-BY" sz="1800" i="1" dirty="0" smtClean="0">
                          <a:latin typeface="Times New Roman"/>
                          <a:ea typeface="Times New Roman"/>
                          <a:cs typeface="Times New Roman"/>
                        </a:rPr>
                        <a:t>–– вось </a:t>
                      </a:r>
                      <a:r>
                        <a:rPr lang="ru-RU" sz="1800" i="1" u="dbl" dirty="0" smtClean="0">
                          <a:latin typeface="Times New Roman"/>
                          <a:ea typeface="Times New Roman"/>
                          <a:cs typeface="Times New Roman"/>
                        </a:rPr>
                        <a:t>с</a:t>
                      </a:r>
                      <a:r>
                        <a:rPr lang="be-BY" sz="1800" i="1" u="dbl" dirty="0" smtClean="0">
                          <a:latin typeface="Times New Roman"/>
                          <a:ea typeface="Times New Roman"/>
                          <a:cs typeface="Times New Roman"/>
                        </a:rPr>
                        <a:t>энс</a:t>
                      </a:r>
                      <a:r>
                        <a:rPr lang="be-BY" sz="1800" i="1" dirty="0" smtClean="0">
                          <a:latin typeface="Times New Roman"/>
                          <a:ea typeface="Times New Roman"/>
                          <a:cs typeface="Times New Roman"/>
                        </a:rPr>
                        <a:t> жыцця.</a:t>
                      </a:r>
                      <a:endParaRPr lang="ru-RU" sz="1800" dirty="0" smtClean="0">
                        <a:latin typeface="Times New Roman"/>
                        <a:ea typeface="Times New Roman"/>
                        <a:cs typeface="Times New Roman"/>
                      </a:endParaRPr>
                    </a:p>
                    <a:p>
                      <a:pPr algn="just">
                        <a:spcAft>
                          <a:spcPts val="0"/>
                        </a:spcAft>
                      </a:pPr>
                      <a:r>
                        <a:rPr lang="be-BY" sz="1800" i="1" u="sng" dirty="0" smtClean="0">
                          <a:latin typeface="Times New Roman"/>
                          <a:ea typeface="Times New Roman"/>
                          <a:cs typeface="Times New Roman"/>
                        </a:rPr>
                        <a:t>Жыццё </a:t>
                      </a:r>
                      <a:r>
                        <a:rPr lang="be-BY" sz="1800" i="1" dirty="0">
                          <a:latin typeface="Times New Roman"/>
                          <a:ea typeface="Times New Roman"/>
                          <a:cs typeface="Times New Roman"/>
                        </a:rPr>
                        <a:t>––</a:t>
                      </a:r>
                      <a:r>
                        <a:rPr lang="ru-RU" sz="1800" i="1" dirty="0">
                          <a:latin typeface="Times New Roman"/>
                          <a:ea typeface="Times New Roman"/>
                          <a:cs typeface="Times New Roman"/>
                        </a:rPr>
                        <a:t>–</a:t>
                      </a:r>
                      <a:r>
                        <a:rPr lang="be-BY" sz="1800" i="1" dirty="0">
                          <a:latin typeface="Times New Roman"/>
                          <a:ea typeface="Times New Roman"/>
                          <a:cs typeface="Times New Roman"/>
                        </a:rPr>
                        <a:t> гэта </a:t>
                      </a:r>
                      <a:r>
                        <a:rPr lang="be-BY" sz="1800" i="1" u="dbl" dirty="0">
                          <a:latin typeface="Times New Roman"/>
                          <a:ea typeface="Times New Roman"/>
                          <a:cs typeface="Times New Roman"/>
                        </a:rPr>
                        <a:t>барацьба</a:t>
                      </a:r>
                      <a:r>
                        <a:rPr lang="be-BY" sz="1800" i="1" dirty="0" smtClean="0">
                          <a:latin typeface="Times New Roman"/>
                          <a:ea typeface="Times New Roman"/>
                          <a:cs typeface="Times New Roman"/>
                        </a:rPr>
                        <a:t>.</a:t>
                      </a:r>
                      <a:endParaRPr lang="ru-RU" sz="1800" dirty="0">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just">
                        <a:spcAft>
                          <a:spcPts val="0"/>
                        </a:spcAft>
                      </a:pPr>
                      <a:endParaRPr lang="ru-RU" sz="1800" dirty="0">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pic>
        <p:nvPicPr>
          <p:cNvPr id="5" name="Picture 2" descr="C:\Users\Chajkova\Documents\932153fe28c65f00875cbaba35000fca-1.jpg"/>
          <p:cNvPicPr>
            <a:picLocks noChangeAspect="1" noChangeArrowheads="1"/>
          </p:cNvPicPr>
          <p:nvPr/>
        </p:nvPicPr>
        <p:blipFill>
          <a:blip r:embed="rId2" cstate="print"/>
          <a:srcRect/>
          <a:stretch>
            <a:fillRect/>
          </a:stretch>
        </p:blipFill>
        <p:spPr bwMode="auto">
          <a:xfrm>
            <a:off x="6072198" y="4500570"/>
            <a:ext cx="2928958" cy="192882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42852"/>
            <a:ext cx="8786874" cy="1143008"/>
          </a:xfrm>
        </p:spPr>
        <p:txBody>
          <a:bodyPr>
            <a:noAutofit/>
          </a:bodyPr>
          <a:lstStyle/>
          <a:p>
            <a:r>
              <a:rPr lang="be-BY" sz="2400" b="1" dirty="0" smtClean="0">
                <a:solidFill>
                  <a:srgbClr val="00B050"/>
                </a:solidFill>
              </a:rPr>
              <a:t>1. Працяжнік </a:t>
            </a:r>
            <a:br>
              <a:rPr lang="be-BY" sz="2400" b="1" dirty="0" smtClean="0">
                <a:solidFill>
                  <a:srgbClr val="00B050"/>
                </a:solidFill>
              </a:rPr>
            </a:br>
            <a:r>
              <a:rPr lang="be-BY" sz="2400" b="1" dirty="0" smtClean="0">
                <a:solidFill>
                  <a:srgbClr val="00B050"/>
                </a:solidFill>
              </a:rPr>
              <a:t>паміж дзейнікам і выказнікам</a:t>
            </a:r>
            <a:r>
              <a:rPr lang="be-BY" sz="2400" b="1" dirty="0" smtClean="0"/>
              <a:t/>
            </a:r>
            <a:br>
              <a:rPr lang="be-BY" sz="2400" b="1" dirty="0" smtClean="0"/>
            </a:br>
            <a:r>
              <a:rPr lang="be-BY" sz="2400" b="1" dirty="0" smtClean="0">
                <a:solidFill>
                  <a:srgbClr val="008000"/>
                </a:solidFill>
              </a:rPr>
              <a:t>(працяг)</a:t>
            </a:r>
            <a:endParaRPr lang="ru-RU" sz="2400" dirty="0">
              <a:solidFill>
                <a:srgbClr val="008000"/>
              </a:solidFill>
            </a:endParaRPr>
          </a:p>
        </p:txBody>
      </p:sp>
      <p:graphicFrame>
        <p:nvGraphicFramePr>
          <p:cNvPr id="4" name="Таблица 3"/>
          <p:cNvGraphicFramePr>
            <a:graphicFrameLocks noGrp="1"/>
          </p:cNvGraphicFramePr>
          <p:nvPr/>
        </p:nvGraphicFramePr>
        <p:xfrm>
          <a:off x="214282" y="1571612"/>
          <a:ext cx="8715436" cy="4376072"/>
        </p:xfrm>
        <a:graphic>
          <a:graphicData uri="http://schemas.openxmlformats.org/drawingml/2006/table">
            <a:tbl>
              <a:tblPr/>
              <a:tblGrid>
                <a:gridCol w="4653156"/>
                <a:gridCol w="4062280"/>
              </a:tblGrid>
              <a:tr h="1214446">
                <a:tc>
                  <a:txBody>
                    <a:bodyPr/>
                    <a:lstStyle/>
                    <a:p>
                      <a:pPr algn="l">
                        <a:spcAft>
                          <a:spcPts val="0"/>
                        </a:spcAft>
                      </a:pPr>
                      <a:r>
                        <a:rPr lang="be-BY" sz="1800" u="sng" dirty="0">
                          <a:solidFill>
                            <a:schemeClr val="bg1"/>
                          </a:solidFill>
                          <a:latin typeface="Times New Roman"/>
                          <a:ea typeface="Times New Roman"/>
                          <a:cs typeface="Times New Roman"/>
                        </a:rPr>
                        <a:t>Назоўнік Н. скл.</a:t>
                      </a:r>
                      <a:r>
                        <a:rPr lang="be-BY" sz="1800" dirty="0">
                          <a:solidFill>
                            <a:schemeClr val="bg1"/>
                          </a:solidFill>
                          <a:latin typeface="Times New Roman"/>
                          <a:ea typeface="Times New Roman"/>
                          <a:cs typeface="Times New Roman"/>
                        </a:rPr>
                        <a:t> </a:t>
                      </a:r>
                      <a:r>
                        <a:rPr lang="be-BY" sz="1800" b="1" i="1"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 </a:t>
                      </a:r>
                      <a:r>
                        <a:rPr lang="be-BY" sz="1800" u="dbl" dirty="0">
                          <a:solidFill>
                            <a:schemeClr val="bg1"/>
                          </a:solidFill>
                          <a:latin typeface="Times New Roman"/>
                          <a:ea typeface="Times New Roman"/>
                          <a:cs typeface="Times New Roman"/>
                        </a:rPr>
                        <a:t>*фразеалагізм.</a:t>
                      </a:r>
                      <a:endParaRPr lang="ru-RU" sz="1800" dirty="0">
                        <a:solidFill>
                          <a:schemeClr val="bg1"/>
                        </a:solidFill>
                        <a:latin typeface="Times New Roman"/>
                        <a:ea typeface="Times New Roman"/>
                        <a:cs typeface="Times New Roman"/>
                      </a:endParaRPr>
                    </a:p>
                    <a:p>
                      <a:pPr algn="ctr">
                        <a:spcAft>
                          <a:spcPts val="0"/>
                        </a:spcAft>
                      </a:pPr>
                      <a:r>
                        <a:rPr lang="be-BY" sz="1800" dirty="0" smtClean="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фразеалагізмы тыпу:</a:t>
                      </a:r>
                      <a:endParaRPr lang="ru-RU" sz="1800" dirty="0">
                        <a:solidFill>
                          <a:schemeClr val="bg1"/>
                        </a:solidFill>
                        <a:latin typeface="Times New Roman"/>
                        <a:ea typeface="Times New Roman"/>
                        <a:cs typeface="Times New Roman"/>
                      </a:endParaRPr>
                    </a:p>
                    <a:p>
                      <a:pPr algn="ctr">
                        <a:spcAft>
                          <a:spcPts val="0"/>
                        </a:spcAft>
                      </a:pPr>
                      <a:r>
                        <a:rPr lang="be-BY" sz="1800" i="1" dirty="0">
                          <a:solidFill>
                            <a:schemeClr val="bg1"/>
                          </a:solidFill>
                          <a:latin typeface="Times New Roman"/>
                          <a:ea typeface="Times New Roman"/>
                          <a:cs typeface="Times New Roman"/>
                        </a:rPr>
                        <a:t>кроў з малаком, хоць вока выкалі, хоць іголкі збірай, хоць шарам пакаці</a:t>
                      </a:r>
                      <a:endParaRPr lang="ru-RU" sz="1800" dirty="0">
                        <a:solidFill>
                          <a:schemeClr val="bg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just">
                        <a:spcAft>
                          <a:spcPts val="0"/>
                        </a:spcAft>
                      </a:pPr>
                      <a:r>
                        <a:rPr lang="be-BY" sz="1800" i="1" u="sng" dirty="0">
                          <a:solidFill>
                            <a:schemeClr val="bg1"/>
                          </a:solidFill>
                          <a:latin typeface="Times New Roman"/>
                          <a:ea typeface="Times New Roman"/>
                          <a:cs typeface="Times New Roman"/>
                        </a:rPr>
                        <a:t>Хата</a:t>
                      </a:r>
                      <a:r>
                        <a:rPr lang="be-BY" sz="1800" i="1" dirty="0">
                          <a:solidFill>
                            <a:schemeClr val="bg1"/>
                          </a:solidFill>
                          <a:latin typeface="Times New Roman"/>
                          <a:ea typeface="Times New Roman"/>
                          <a:cs typeface="Times New Roman"/>
                        </a:rPr>
                        <a:t> –– </a:t>
                      </a:r>
                      <a:r>
                        <a:rPr lang="be-BY" sz="1800" i="1" u="dbl" dirty="0">
                          <a:solidFill>
                            <a:schemeClr val="bg1"/>
                          </a:solidFill>
                          <a:latin typeface="Times New Roman"/>
                          <a:ea typeface="Times New Roman"/>
                          <a:cs typeface="Times New Roman"/>
                        </a:rPr>
                        <a:t>хоць ваўкоў ганяй</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lgn="just">
                        <a:spcAft>
                          <a:spcPts val="0"/>
                        </a:spcAft>
                      </a:pPr>
                      <a:r>
                        <a:rPr lang="be-BY" sz="1800" i="1" u="sng" dirty="0">
                          <a:solidFill>
                            <a:schemeClr val="bg1"/>
                          </a:solidFill>
                          <a:latin typeface="Times New Roman"/>
                          <a:ea typeface="Times New Roman"/>
                          <a:cs typeface="Times New Roman"/>
                        </a:rPr>
                        <a:t>Дзяўчына</a:t>
                      </a:r>
                      <a:r>
                        <a:rPr lang="be-BY" sz="1800" i="1" dirty="0">
                          <a:solidFill>
                            <a:schemeClr val="bg1"/>
                          </a:solidFill>
                          <a:latin typeface="Times New Roman"/>
                          <a:ea typeface="Times New Roman"/>
                          <a:cs typeface="Times New Roman"/>
                        </a:rPr>
                        <a:t> –– </a:t>
                      </a:r>
                      <a:r>
                        <a:rPr lang="be-BY" sz="1800" i="1" u="dbl" dirty="0">
                          <a:solidFill>
                            <a:schemeClr val="bg1"/>
                          </a:solidFill>
                          <a:latin typeface="Times New Roman"/>
                          <a:ea typeface="Times New Roman"/>
                          <a:cs typeface="Times New Roman"/>
                        </a:rPr>
                        <a:t>кроў з малаком</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spcAft>
                          <a:spcPts val="0"/>
                        </a:spcAft>
                      </a:pPr>
                      <a:r>
                        <a:rPr lang="be-BY" sz="1800" i="1" u="sng" dirty="0">
                          <a:solidFill>
                            <a:schemeClr val="bg1"/>
                          </a:solidFill>
                          <a:latin typeface="Times New Roman"/>
                          <a:ea typeface="Times New Roman"/>
                          <a:cs typeface="Times New Roman"/>
                        </a:rPr>
                        <a:t>Ноч </a:t>
                      </a:r>
                      <a:r>
                        <a:rPr lang="be-BY" sz="1800" i="1" dirty="0">
                          <a:solidFill>
                            <a:schemeClr val="bg1"/>
                          </a:solidFill>
                          <a:latin typeface="Times New Roman"/>
                          <a:ea typeface="Times New Roman"/>
                          <a:cs typeface="Times New Roman"/>
                        </a:rPr>
                        <a:t>–– </a:t>
                      </a:r>
                      <a:r>
                        <a:rPr lang="be-BY" sz="1800" i="1" u="dbl" dirty="0">
                          <a:solidFill>
                            <a:schemeClr val="bg1"/>
                          </a:solidFill>
                          <a:latin typeface="Times New Roman"/>
                          <a:ea typeface="Times New Roman"/>
                          <a:cs typeface="Times New Roman"/>
                        </a:rPr>
                        <a:t>хоць іголкі збірай</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lgn="just">
                        <a:spcAft>
                          <a:spcPts val="0"/>
                        </a:spcAft>
                      </a:pPr>
                      <a:r>
                        <a:rPr lang="be-BY" sz="1800" i="1" u="sng" dirty="0">
                          <a:solidFill>
                            <a:schemeClr val="bg1"/>
                          </a:solidFill>
                          <a:latin typeface="Times New Roman"/>
                          <a:ea typeface="Times New Roman"/>
                          <a:cs typeface="Times New Roman"/>
                        </a:rPr>
                        <a:t>Спёка</a:t>
                      </a:r>
                      <a:r>
                        <a:rPr lang="be-BY" sz="1800" i="1" dirty="0">
                          <a:solidFill>
                            <a:schemeClr val="bg1"/>
                          </a:solidFill>
                          <a:latin typeface="Times New Roman"/>
                          <a:ea typeface="Times New Roman"/>
                          <a:cs typeface="Times New Roman"/>
                        </a:rPr>
                        <a:t> –– </a:t>
                      </a:r>
                      <a:r>
                        <a:rPr lang="be-BY" sz="1800" i="1" u="dbl" dirty="0">
                          <a:solidFill>
                            <a:schemeClr val="bg1"/>
                          </a:solidFill>
                          <a:latin typeface="Times New Roman"/>
                          <a:ea typeface="Times New Roman"/>
                          <a:cs typeface="Times New Roman"/>
                        </a:rPr>
                        <a:t>хоць гвалт крычы</a:t>
                      </a:r>
                      <a:r>
                        <a:rPr lang="be-BY" sz="1800" i="1" dirty="0">
                          <a:solidFill>
                            <a:schemeClr val="bg1"/>
                          </a:solidFill>
                          <a:latin typeface="Times New Roman"/>
                          <a:ea typeface="Times New Roman"/>
                          <a:cs typeface="Times New Roman"/>
                        </a:rPr>
                        <a:t>. </a:t>
                      </a:r>
                      <a:endParaRPr lang="ru-RU" sz="1800" dirty="0">
                        <a:solidFill>
                          <a:schemeClr val="bg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2349266">
                <a:tc>
                  <a:txBody>
                    <a:bodyPr/>
                    <a:lstStyle/>
                    <a:p>
                      <a:pPr algn="l"/>
                      <a:r>
                        <a:rPr kumimoji="0" lang="be-BY" sz="1800" u="sng" kern="1200" dirty="0" smtClean="0">
                          <a:solidFill>
                            <a:schemeClr val="tx1"/>
                          </a:solidFill>
                          <a:latin typeface="+mn-lt"/>
                          <a:ea typeface="+mn-ea"/>
                          <a:cs typeface="+mn-cs"/>
                        </a:rPr>
                        <a:t>а) Назоўнік Н. скл.</a:t>
                      </a:r>
                      <a:r>
                        <a:rPr kumimoji="0" lang="be-BY" sz="1800" kern="1200" dirty="0" smtClean="0">
                          <a:solidFill>
                            <a:schemeClr val="tx1"/>
                          </a:solidFill>
                          <a:latin typeface="+mn-lt"/>
                          <a:ea typeface="+mn-ea"/>
                          <a:cs typeface="+mn-cs"/>
                        </a:rPr>
                        <a:t> </a:t>
                      </a:r>
                      <a:r>
                        <a:rPr lang="be-BY" sz="1800" b="1" i="1" dirty="0" smtClean="0">
                          <a:solidFill>
                            <a:schemeClr val="tx1"/>
                          </a:solidFill>
                          <a:latin typeface="Times New Roman"/>
                          <a:ea typeface="Times New Roman"/>
                          <a:cs typeface="Times New Roman"/>
                        </a:rPr>
                        <a:t>–– </a:t>
                      </a:r>
                      <a:r>
                        <a:rPr kumimoji="0" lang="be-BY" sz="1800" u="dbl" kern="1200" dirty="0" smtClean="0">
                          <a:solidFill>
                            <a:schemeClr val="tx1"/>
                          </a:solidFill>
                          <a:latin typeface="+mn-lt"/>
                          <a:ea typeface="+mn-ea"/>
                          <a:cs typeface="+mn-cs"/>
                        </a:rPr>
                        <a:t>*усечаная ф.дзеяслова.</a:t>
                      </a:r>
                      <a:endParaRPr kumimoji="0" lang="ru-RU" sz="1800" kern="1200" dirty="0" smtClean="0">
                        <a:solidFill>
                          <a:schemeClr val="tx1"/>
                        </a:solidFill>
                        <a:latin typeface="+mn-lt"/>
                        <a:ea typeface="+mn-ea"/>
                        <a:cs typeface="+mn-cs"/>
                      </a:endParaRPr>
                    </a:p>
                    <a:p>
                      <a:pPr algn="l"/>
                      <a:r>
                        <a:rPr kumimoji="0" lang="be-BY" sz="1800" u="none" strike="noStrike" kern="1200" dirty="0" smtClean="0">
                          <a:solidFill>
                            <a:schemeClr val="tx1"/>
                          </a:solidFill>
                          <a:latin typeface="+mn-lt"/>
                          <a:ea typeface="+mn-ea"/>
                          <a:cs typeface="+mn-cs"/>
                        </a:rPr>
                        <a:t> </a:t>
                      </a:r>
                      <a:endParaRPr kumimoji="0" lang="ru-RU" sz="1800" kern="1200" dirty="0" smtClean="0">
                        <a:solidFill>
                          <a:schemeClr val="tx1"/>
                        </a:solidFill>
                        <a:latin typeface="+mn-lt"/>
                        <a:ea typeface="+mn-ea"/>
                        <a:cs typeface="+mn-cs"/>
                      </a:endParaRPr>
                    </a:p>
                    <a:p>
                      <a:pPr algn="l"/>
                      <a:r>
                        <a:rPr kumimoji="0" lang="be-BY" sz="1800" u="sng" kern="1200" dirty="0" smtClean="0">
                          <a:solidFill>
                            <a:schemeClr val="tx1"/>
                          </a:solidFill>
                          <a:latin typeface="+mn-lt"/>
                          <a:ea typeface="+mn-ea"/>
                          <a:cs typeface="+mn-cs"/>
                        </a:rPr>
                        <a:t>б) Асабовы займеннік Н. скл.</a:t>
                      </a:r>
                      <a:r>
                        <a:rPr kumimoji="0" lang="be-BY" sz="1800" kern="1200" dirty="0" smtClean="0">
                          <a:solidFill>
                            <a:schemeClr val="tx1"/>
                          </a:solidFill>
                          <a:latin typeface="+mn-lt"/>
                          <a:ea typeface="+mn-ea"/>
                          <a:cs typeface="+mn-cs"/>
                        </a:rPr>
                        <a:t> </a:t>
                      </a:r>
                      <a:r>
                        <a:rPr lang="be-BY" sz="1800" b="1" i="1" dirty="0" smtClean="0">
                          <a:solidFill>
                            <a:schemeClr val="tx1"/>
                          </a:solidFill>
                          <a:latin typeface="Times New Roman"/>
                          <a:ea typeface="Times New Roman"/>
                          <a:cs typeface="Times New Roman"/>
                        </a:rPr>
                        <a:t>––</a:t>
                      </a:r>
                      <a:r>
                        <a:rPr kumimoji="0" lang="be-BY" sz="1800" kern="1200" dirty="0" smtClean="0">
                          <a:solidFill>
                            <a:schemeClr val="tx1"/>
                          </a:solidFill>
                          <a:latin typeface="+mn-lt"/>
                          <a:ea typeface="+mn-ea"/>
                          <a:cs typeface="+mn-cs"/>
                        </a:rPr>
                        <a:t> </a:t>
                      </a:r>
                      <a:r>
                        <a:rPr kumimoji="0" lang="be-BY" sz="1800" u="dbl" kern="1200" dirty="0" smtClean="0">
                          <a:solidFill>
                            <a:schemeClr val="tx1"/>
                          </a:solidFill>
                          <a:latin typeface="+mn-lt"/>
                          <a:ea typeface="+mn-ea"/>
                          <a:cs typeface="+mn-cs"/>
                        </a:rPr>
                        <a:t>*усечаная ф.дзеяслова.</a:t>
                      </a:r>
                      <a:endParaRPr kumimoji="0" lang="ru-RU" sz="1800" kern="1200" dirty="0" smtClean="0">
                        <a:solidFill>
                          <a:schemeClr val="tx1"/>
                        </a:solidFill>
                        <a:latin typeface="+mn-lt"/>
                        <a:ea typeface="+mn-ea"/>
                        <a:cs typeface="+mn-cs"/>
                      </a:endParaRPr>
                    </a:p>
                    <a:p>
                      <a:pPr algn="ctr"/>
                      <a:r>
                        <a:rPr kumimoji="0" lang="be-BY" sz="1800" kern="1200" dirty="0" smtClean="0">
                          <a:solidFill>
                            <a:schemeClr val="tx1"/>
                          </a:solidFill>
                          <a:latin typeface="+mn-lt"/>
                          <a:ea typeface="+mn-ea"/>
                          <a:cs typeface="+mn-cs"/>
                        </a:rPr>
                        <a:t> *словы тыпу:</a:t>
                      </a:r>
                      <a:endParaRPr kumimoji="0" lang="ru-RU" sz="1800" kern="1200" dirty="0" smtClean="0">
                        <a:solidFill>
                          <a:schemeClr val="tx1"/>
                        </a:solidFill>
                        <a:latin typeface="+mn-lt"/>
                        <a:ea typeface="+mn-ea"/>
                        <a:cs typeface="+mn-cs"/>
                      </a:endParaRPr>
                    </a:p>
                    <a:p>
                      <a:pPr algn="ctr"/>
                      <a:r>
                        <a:rPr kumimoji="0" lang="be-BY" sz="1800" i="1" kern="1200" dirty="0" smtClean="0">
                          <a:solidFill>
                            <a:schemeClr val="tx1"/>
                          </a:solidFill>
                          <a:latin typeface="+mn-lt"/>
                          <a:ea typeface="+mn-ea"/>
                          <a:cs typeface="+mn-cs"/>
                        </a:rPr>
                        <a:t>бац</a:t>
                      </a:r>
                      <a:r>
                        <a:rPr kumimoji="0" lang="be-BY" sz="1800" kern="1200" dirty="0" smtClean="0">
                          <a:solidFill>
                            <a:schemeClr val="tx1"/>
                          </a:solidFill>
                          <a:latin typeface="+mn-lt"/>
                          <a:ea typeface="+mn-ea"/>
                          <a:cs typeface="+mn-cs"/>
                        </a:rPr>
                        <a:t>,</a:t>
                      </a:r>
                      <a:r>
                        <a:rPr kumimoji="0" lang="be-BY" sz="1800" i="1" kern="1200" dirty="0" smtClean="0">
                          <a:solidFill>
                            <a:schemeClr val="tx1"/>
                          </a:solidFill>
                          <a:latin typeface="+mn-lt"/>
                          <a:ea typeface="+mn-ea"/>
                          <a:cs typeface="+mn-cs"/>
                        </a:rPr>
                        <a:t> гоп</a:t>
                      </a:r>
                      <a:r>
                        <a:rPr kumimoji="0" lang="be-BY" sz="1800" kern="1200" dirty="0" smtClean="0">
                          <a:solidFill>
                            <a:schemeClr val="tx1"/>
                          </a:solidFill>
                          <a:latin typeface="+mn-lt"/>
                          <a:ea typeface="+mn-ea"/>
                          <a:cs typeface="+mn-cs"/>
                        </a:rPr>
                        <a:t>,</a:t>
                      </a:r>
                      <a:r>
                        <a:rPr kumimoji="0" lang="be-BY" sz="1800" i="1" kern="1200" dirty="0" smtClean="0">
                          <a:solidFill>
                            <a:schemeClr val="tx1"/>
                          </a:solidFill>
                          <a:latin typeface="+mn-lt"/>
                          <a:ea typeface="+mn-ea"/>
                          <a:cs typeface="+mn-cs"/>
                        </a:rPr>
                        <a:t> зірк</a:t>
                      </a:r>
                      <a:r>
                        <a:rPr kumimoji="0" lang="be-BY" sz="1800" kern="1200" dirty="0" smtClean="0">
                          <a:solidFill>
                            <a:schemeClr val="tx1"/>
                          </a:solidFill>
                          <a:latin typeface="+mn-lt"/>
                          <a:ea typeface="+mn-ea"/>
                          <a:cs typeface="+mn-cs"/>
                        </a:rPr>
                        <a:t>,</a:t>
                      </a:r>
                      <a:r>
                        <a:rPr kumimoji="0" lang="be-BY" sz="1800" i="1" kern="1200" dirty="0" smtClean="0">
                          <a:solidFill>
                            <a:schemeClr val="tx1"/>
                          </a:solidFill>
                          <a:latin typeface="+mn-lt"/>
                          <a:ea typeface="+mn-ea"/>
                          <a:cs typeface="+mn-cs"/>
                        </a:rPr>
                        <a:t> прыг</a:t>
                      </a:r>
                      <a:r>
                        <a:rPr kumimoji="0" lang="be-BY" sz="1800" kern="1200" dirty="0" smtClean="0">
                          <a:solidFill>
                            <a:schemeClr val="tx1"/>
                          </a:solidFill>
                          <a:latin typeface="+mn-lt"/>
                          <a:ea typeface="+mn-ea"/>
                          <a:cs typeface="+mn-cs"/>
                        </a:rPr>
                        <a:t>,</a:t>
                      </a:r>
                      <a:r>
                        <a:rPr kumimoji="0" lang="be-BY" sz="1800" i="1" kern="1200" dirty="0" smtClean="0">
                          <a:solidFill>
                            <a:schemeClr val="tx1"/>
                          </a:solidFill>
                          <a:latin typeface="+mn-lt"/>
                          <a:ea typeface="+mn-ea"/>
                          <a:cs typeface="+mn-cs"/>
                        </a:rPr>
                        <a:t> скок</a:t>
                      </a:r>
                      <a:r>
                        <a:rPr kumimoji="0" lang="be-BY" sz="1800" kern="1200" dirty="0" smtClean="0">
                          <a:solidFill>
                            <a:schemeClr val="tx1"/>
                          </a:solidFill>
                          <a:latin typeface="+mn-lt"/>
                          <a:ea typeface="+mn-ea"/>
                          <a:cs typeface="+mn-cs"/>
                        </a:rPr>
                        <a:t>,</a:t>
                      </a:r>
                      <a:r>
                        <a:rPr kumimoji="0" lang="be-BY" sz="1800" i="1" kern="1200" dirty="0" smtClean="0">
                          <a:solidFill>
                            <a:schemeClr val="tx1"/>
                          </a:solidFill>
                          <a:latin typeface="+mn-lt"/>
                          <a:ea typeface="+mn-ea"/>
                          <a:cs typeface="+mn-cs"/>
                        </a:rPr>
                        <a:t> тыц</a:t>
                      </a:r>
                      <a:r>
                        <a:rPr kumimoji="0" lang="be-BY" sz="1800" kern="1200" dirty="0" smtClean="0">
                          <a:solidFill>
                            <a:schemeClr val="tx1"/>
                          </a:solidFill>
                          <a:latin typeface="+mn-lt"/>
                          <a:ea typeface="+mn-ea"/>
                          <a:cs typeface="+mn-cs"/>
                        </a:rPr>
                        <a:t>,</a:t>
                      </a:r>
                      <a:r>
                        <a:rPr kumimoji="0" lang="be-BY" sz="1800" i="1" kern="1200" dirty="0" smtClean="0">
                          <a:solidFill>
                            <a:schemeClr val="tx1"/>
                          </a:solidFill>
                          <a:latin typeface="+mn-lt"/>
                          <a:ea typeface="+mn-ea"/>
                          <a:cs typeface="+mn-cs"/>
                        </a:rPr>
                        <a:t> шмыг</a:t>
                      </a:r>
                      <a:endParaRPr lang="be-BY" sz="1800" u="sng" dirty="0">
                        <a:solidFill>
                          <a:schemeClr val="tx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just">
                        <a:spcAft>
                          <a:spcPts val="0"/>
                        </a:spcAft>
                      </a:pPr>
                      <a:r>
                        <a:rPr lang="be-BY" sz="1800" i="1" u="sng" dirty="0">
                          <a:solidFill>
                            <a:schemeClr val="tx1"/>
                          </a:solidFill>
                          <a:latin typeface="Times New Roman"/>
                          <a:ea typeface="Times New Roman"/>
                          <a:cs typeface="Times New Roman"/>
                        </a:rPr>
                        <a:t>Казёл </a:t>
                      </a:r>
                      <a:r>
                        <a:rPr lang="ru-RU" sz="1800" i="1" dirty="0">
                          <a:solidFill>
                            <a:schemeClr val="tx1"/>
                          </a:solidFill>
                          <a:latin typeface="Times New Roman"/>
                          <a:ea typeface="Times New Roman"/>
                          <a:cs typeface="Times New Roman"/>
                        </a:rPr>
                        <a:t>–– </a:t>
                      </a:r>
                      <a:r>
                        <a:rPr lang="be-BY" sz="1800" i="1" u="dbl" dirty="0">
                          <a:solidFill>
                            <a:schemeClr val="tx1"/>
                          </a:solidFill>
                          <a:latin typeface="Times New Roman"/>
                          <a:ea typeface="Times New Roman"/>
                          <a:cs typeface="Times New Roman"/>
                        </a:rPr>
                        <a:t>бац</a:t>
                      </a:r>
                      <a:r>
                        <a:rPr lang="be-BY" sz="1800" i="1" dirty="0">
                          <a:solidFill>
                            <a:schemeClr val="tx1"/>
                          </a:solidFill>
                          <a:latin typeface="Times New Roman"/>
                          <a:ea typeface="Times New Roman"/>
                          <a:cs typeface="Times New Roman"/>
                        </a:rPr>
                        <a:t> ваўка рагамі.</a:t>
                      </a:r>
                      <a:endParaRPr lang="ru-RU" sz="1800" dirty="0">
                        <a:solidFill>
                          <a:schemeClr val="tx1"/>
                        </a:solidFill>
                        <a:latin typeface="Times New Roman"/>
                        <a:ea typeface="Times New Roman"/>
                        <a:cs typeface="Times New Roman"/>
                      </a:endParaRPr>
                    </a:p>
                    <a:p>
                      <a:pPr algn="just">
                        <a:spcAft>
                          <a:spcPts val="0"/>
                        </a:spcAft>
                      </a:pPr>
                      <a:r>
                        <a:rPr lang="be-BY" sz="1800" i="1" dirty="0">
                          <a:solidFill>
                            <a:schemeClr val="tx1"/>
                          </a:solidFill>
                          <a:latin typeface="Times New Roman"/>
                          <a:ea typeface="Times New Roman"/>
                          <a:cs typeface="Times New Roman"/>
                        </a:rPr>
                        <a:t>А </a:t>
                      </a:r>
                      <a:r>
                        <a:rPr lang="be-BY" sz="1800" i="1" u="sng" dirty="0">
                          <a:solidFill>
                            <a:schemeClr val="tx1"/>
                          </a:solidFill>
                          <a:latin typeface="Times New Roman"/>
                          <a:ea typeface="Times New Roman"/>
                          <a:cs typeface="Times New Roman"/>
                        </a:rPr>
                        <a:t>дзядзька</a:t>
                      </a:r>
                      <a:r>
                        <a:rPr lang="be-BY" sz="1800" i="1" dirty="0">
                          <a:solidFill>
                            <a:schemeClr val="tx1"/>
                          </a:solidFill>
                          <a:latin typeface="Times New Roman"/>
                          <a:ea typeface="Times New Roman"/>
                          <a:cs typeface="Times New Roman"/>
                        </a:rPr>
                        <a:t> раптам </a:t>
                      </a:r>
                      <a:r>
                        <a:rPr lang="ru-RU" sz="1800" i="1" dirty="0">
                          <a:solidFill>
                            <a:schemeClr val="tx1"/>
                          </a:solidFill>
                          <a:latin typeface="Times New Roman"/>
                          <a:ea typeface="Times New Roman"/>
                          <a:cs typeface="Times New Roman"/>
                        </a:rPr>
                        <a:t>–– </a:t>
                      </a:r>
                      <a:r>
                        <a:rPr lang="be-BY" sz="1800" i="1" u="dbl" dirty="0">
                          <a:solidFill>
                            <a:schemeClr val="tx1"/>
                          </a:solidFill>
                          <a:latin typeface="Times New Roman"/>
                          <a:ea typeface="Times New Roman"/>
                          <a:cs typeface="Times New Roman"/>
                        </a:rPr>
                        <a:t>гоп</a:t>
                      </a:r>
                      <a:r>
                        <a:rPr lang="be-BY" sz="1800" i="1" dirty="0">
                          <a:solidFill>
                            <a:schemeClr val="tx1"/>
                          </a:solidFill>
                          <a:latin typeface="Times New Roman"/>
                          <a:ea typeface="Times New Roman"/>
                          <a:cs typeface="Times New Roman"/>
                        </a:rPr>
                        <a:t> налева.</a:t>
                      </a:r>
                      <a:endParaRPr lang="ru-RU" sz="1800" dirty="0">
                        <a:solidFill>
                          <a:schemeClr val="tx1"/>
                        </a:solidFill>
                        <a:latin typeface="Times New Roman"/>
                        <a:ea typeface="Times New Roman"/>
                        <a:cs typeface="Times New Roman"/>
                      </a:endParaRPr>
                    </a:p>
                    <a:p>
                      <a:pPr algn="just">
                        <a:spcAft>
                          <a:spcPts val="0"/>
                        </a:spcAft>
                      </a:pPr>
                      <a:r>
                        <a:rPr lang="be-BY" sz="1800" i="1" dirty="0">
                          <a:solidFill>
                            <a:schemeClr val="tx1"/>
                          </a:solidFill>
                          <a:latin typeface="Times New Roman"/>
                          <a:ea typeface="Times New Roman"/>
                          <a:cs typeface="Times New Roman"/>
                        </a:rPr>
                        <a:t>Рыжая </a:t>
                      </a:r>
                      <a:r>
                        <a:rPr lang="be-BY" sz="1800" i="1" u="sng" dirty="0">
                          <a:solidFill>
                            <a:schemeClr val="tx1"/>
                          </a:solidFill>
                          <a:latin typeface="Times New Roman"/>
                          <a:ea typeface="Times New Roman"/>
                          <a:cs typeface="Times New Roman"/>
                        </a:rPr>
                        <a:t>вавёрка</a:t>
                      </a:r>
                      <a:r>
                        <a:rPr lang="be-BY" sz="1800" i="1" dirty="0">
                          <a:solidFill>
                            <a:schemeClr val="tx1"/>
                          </a:solidFill>
                          <a:latin typeface="Times New Roman"/>
                          <a:ea typeface="Times New Roman"/>
                          <a:cs typeface="Times New Roman"/>
                        </a:rPr>
                        <a:t> </a:t>
                      </a:r>
                      <a:r>
                        <a:rPr lang="ru-RU" sz="1800" i="1" dirty="0">
                          <a:solidFill>
                            <a:schemeClr val="tx1"/>
                          </a:solidFill>
                          <a:latin typeface="Times New Roman"/>
                          <a:ea typeface="Times New Roman"/>
                          <a:cs typeface="Times New Roman"/>
                        </a:rPr>
                        <a:t>–– </a:t>
                      </a:r>
                      <a:r>
                        <a:rPr lang="be-BY" sz="1800" i="1" u="dbl" dirty="0">
                          <a:solidFill>
                            <a:schemeClr val="tx1"/>
                          </a:solidFill>
                          <a:latin typeface="Times New Roman"/>
                          <a:ea typeface="Times New Roman"/>
                          <a:cs typeface="Times New Roman"/>
                        </a:rPr>
                        <a:t>скок</a:t>
                      </a:r>
                      <a:r>
                        <a:rPr lang="be-BY" sz="1800" i="1" dirty="0">
                          <a:solidFill>
                            <a:schemeClr val="tx1"/>
                          </a:solidFill>
                          <a:latin typeface="Times New Roman"/>
                          <a:ea typeface="Times New Roman"/>
                          <a:cs typeface="Times New Roman"/>
                        </a:rPr>
                        <a:t> з адной галінкі на другую.</a:t>
                      </a:r>
                      <a:endParaRPr lang="ru-RU" sz="1800" dirty="0">
                        <a:solidFill>
                          <a:schemeClr val="tx1"/>
                        </a:solidFill>
                        <a:latin typeface="Times New Roman"/>
                        <a:ea typeface="Times New Roman"/>
                        <a:cs typeface="Times New Roman"/>
                      </a:endParaRPr>
                    </a:p>
                    <a:p>
                      <a:pPr algn="just">
                        <a:spcAft>
                          <a:spcPts val="0"/>
                        </a:spcAft>
                      </a:pPr>
                      <a:r>
                        <a:rPr lang="be-BY" sz="1800" i="1" dirty="0">
                          <a:solidFill>
                            <a:schemeClr val="tx1"/>
                          </a:solidFill>
                          <a:latin typeface="Times New Roman"/>
                          <a:ea typeface="Times New Roman"/>
                          <a:cs typeface="Times New Roman"/>
                        </a:rPr>
                        <a:t>Вёрткая </a:t>
                      </a:r>
                      <a:r>
                        <a:rPr lang="be-BY" sz="1800" i="1" u="sng" dirty="0">
                          <a:solidFill>
                            <a:schemeClr val="tx1"/>
                          </a:solidFill>
                          <a:latin typeface="Times New Roman"/>
                          <a:ea typeface="Times New Roman"/>
                          <a:cs typeface="Times New Roman"/>
                        </a:rPr>
                        <a:t>сінічка</a:t>
                      </a:r>
                      <a:r>
                        <a:rPr lang="be-BY" sz="1800" i="1" dirty="0">
                          <a:solidFill>
                            <a:schemeClr val="tx1"/>
                          </a:solidFill>
                          <a:latin typeface="Times New Roman"/>
                          <a:ea typeface="Times New Roman"/>
                          <a:cs typeface="Times New Roman"/>
                        </a:rPr>
                        <a:t> </a:t>
                      </a:r>
                      <a:r>
                        <a:rPr lang="ru-RU" sz="1800" i="1" dirty="0">
                          <a:solidFill>
                            <a:schemeClr val="tx1"/>
                          </a:solidFill>
                          <a:latin typeface="Times New Roman"/>
                          <a:ea typeface="Times New Roman"/>
                          <a:cs typeface="Times New Roman"/>
                        </a:rPr>
                        <a:t>–– </a:t>
                      </a:r>
                      <a:r>
                        <a:rPr lang="be-BY" sz="1800" i="1" u="dbl" dirty="0">
                          <a:solidFill>
                            <a:schemeClr val="tx1"/>
                          </a:solidFill>
                          <a:latin typeface="Times New Roman"/>
                          <a:ea typeface="Times New Roman"/>
                          <a:cs typeface="Times New Roman"/>
                        </a:rPr>
                        <a:t>пырх</a:t>
                      </a:r>
                      <a:r>
                        <a:rPr lang="be-BY" sz="1800" i="1" dirty="0">
                          <a:solidFill>
                            <a:schemeClr val="tx1"/>
                          </a:solidFill>
                          <a:latin typeface="Times New Roman"/>
                          <a:ea typeface="Times New Roman"/>
                          <a:cs typeface="Times New Roman"/>
                        </a:rPr>
                        <a:t> з галінкі на галінку.</a:t>
                      </a:r>
                      <a:endParaRPr lang="ru-RU" sz="1800" dirty="0">
                        <a:solidFill>
                          <a:schemeClr val="tx1"/>
                        </a:solidFill>
                        <a:latin typeface="Times New Roman"/>
                        <a:ea typeface="Times New Roman"/>
                        <a:cs typeface="Times New Roman"/>
                      </a:endParaRPr>
                    </a:p>
                    <a:p>
                      <a:pPr algn="just">
                        <a:spcAft>
                          <a:spcPts val="0"/>
                        </a:spcAft>
                      </a:pPr>
                      <a:r>
                        <a:rPr lang="be-BY" sz="1800" i="1" dirty="0">
                          <a:solidFill>
                            <a:schemeClr val="tx1"/>
                          </a:solidFill>
                          <a:latin typeface="Times New Roman"/>
                          <a:ea typeface="Times New Roman"/>
                          <a:cs typeface="Times New Roman"/>
                        </a:rPr>
                        <a:t>Конь спужаўся</a:t>
                      </a:r>
                      <a:r>
                        <a:rPr lang="be-BY" sz="1800" dirty="0">
                          <a:solidFill>
                            <a:schemeClr val="tx1"/>
                          </a:solidFill>
                          <a:latin typeface="Times New Roman"/>
                          <a:ea typeface="Times New Roman"/>
                          <a:cs typeface="Times New Roman"/>
                        </a:rPr>
                        <a:t>,</a:t>
                      </a:r>
                      <a:r>
                        <a:rPr lang="be-BY" sz="1800" i="1" dirty="0">
                          <a:solidFill>
                            <a:schemeClr val="tx1"/>
                          </a:solidFill>
                          <a:latin typeface="Times New Roman"/>
                          <a:ea typeface="Times New Roman"/>
                          <a:cs typeface="Times New Roman"/>
                        </a:rPr>
                        <a:t> а </a:t>
                      </a:r>
                      <a:r>
                        <a:rPr lang="be-BY" sz="1800" i="1" u="sng" dirty="0">
                          <a:solidFill>
                            <a:schemeClr val="tx1"/>
                          </a:solidFill>
                          <a:latin typeface="Times New Roman"/>
                          <a:ea typeface="Times New Roman"/>
                          <a:cs typeface="Times New Roman"/>
                        </a:rPr>
                        <a:t>я</a:t>
                      </a:r>
                      <a:r>
                        <a:rPr lang="be-BY" sz="1800" i="1" dirty="0">
                          <a:solidFill>
                            <a:schemeClr val="tx1"/>
                          </a:solidFill>
                          <a:latin typeface="Times New Roman"/>
                          <a:ea typeface="Times New Roman"/>
                          <a:cs typeface="Times New Roman"/>
                        </a:rPr>
                        <a:t> — </a:t>
                      </a:r>
                      <a:r>
                        <a:rPr lang="be-BY" sz="1800" i="1" u="dbl" dirty="0">
                          <a:solidFill>
                            <a:schemeClr val="tx1"/>
                          </a:solidFill>
                          <a:latin typeface="Times New Roman"/>
                          <a:ea typeface="Times New Roman"/>
                          <a:cs typeface="Times New Roman"/>
                        </a:rPr>
                        <a:t>скок</a:t>
                      </a:r>
                      <a:r>
                        <a:rPr lang="be-BY" sz="1800" i="1" dirty="0">
                          <a:solidFill>
                            <a:schemeClr val="tx1"/>
                          </a:solidFill>
                          <a:latin typeface="Times New Roman"/>
                          <a:ea typeface="Times New Roman"/>
                          <a:cs typeface="Times New Roman"/>
                        </a:rPr>
                        <a:t> на яго ды паўскапытаў улес.</a:t>
                      </a:r>
                      <a:endParaRPr lang="ru-RU" sz="1800" dirty="0">
                        <a:solidFill>
                          <a:schemeClr val="tx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812360">
                <a:tc>
                  <a:txBody>
                    <a:bodyPr/>
                    <a:lstStyle/>
                    <a:p>
                      <a:pPr algn="l">
                        <a:spcAft>
                          <a:spcPts val="0"/>
                        </a:spcAft>
                      </a:pPr>
                      <a:r>
                        <a:rPr lang="be-BY" sz="1800" u="sng" dirty="0">
                          <a:solidFill>
                            <a:schemeClr val="bg1"/>
                          </a:solidFill>
                          <a:latin typeface="Times New Roman"/>
                          <a:ea typeface="Times New Roman"/>
                          <a:cs typeface="Times New Roman"/>
                        </a:rPr>
                        <a:t>Назоўнік Н. скл.</a:t>
                      </a:r>
                      <a:r>
                        <a:rPr lang="be-BY" sz="1800" dirty="0">
                          <a:solidFill>
                            <a:schemeClr val="bg1"/>
                          </a:solidFill>
                          <a:latin typeface="Times New Roman"/>
                          <a:ea typeface="Times New Roman"/>
                          <a:cs typeface="Times New Roman"/>
                        </a:rPr>
                        <a:t> </a:t>
                      </a:r>
                      <a:r>
                        <a:rPr lang="be-BY" sz="1800" b="1" i="1"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 </a:t>
                      </a:r>
                      <a:r>
                        <a:rPr lang="be-BY" sz="1800" u="dbl" dirty="0">
                          <a:solidFill>
                            <a:schemeClr val="bg1"/>
                          </a:solidFill>
                          <a:latin typeface="Times New Roman"/>
                          <a:ea typeface="Times New Roman"/>
                          <a:cs typeface="Times New Roman"/>
                        </a:rPr>
                        <a:t>выклічнік.</a:t>
                      </a:r>
                      <a:endParaRPr lang="ru-RU" sz="1800" dirty="0">
                        <a:solidFill>
                          <a:schemeClr val="bg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800" i="1" u="sng" dirty="0">
                          <a:solidFill>
                            <a:schemeClr val="bg1"/>
                          </a:solidFill>
                          <a:latin typeface="Times New Roman"/>
                          <a:ea typeface="Times New Roman"/>
                          <a:cs typeface="Times New Roman"/>
                        </a:rPr>
                        <a:t>Шчупак </a:t>
                      </a:r>
                      <a:r>
                        <a:rPr lang="ru-RU" sz="1800" dirty="0">
                          <a:solidFill>
                            <a:schemeClr val="bg1"/>
                          </a:solidFill>
                          <a:latin typeface="Times New Roman"/>
                          <a:ea typeface="Times New Roman"/>
                          <a:cs typeface="Times New Roman"/>
                        </a:rPr>
                        <a:t>–– </a:t>
                      </a:r>
                      <a:r>
                        <a:rPr lang="be-BY" sz="1800" i="1" u="dbl" dirty="0">
                          <a:solidFill>
                            <a:schemeClr val="bg1"/>
                          </a:solidFill>
                          <a:latin typeface="Times New Roman"/>
                          <a:ea typeface="Times New Roman"/>
                          <a:cs typeface="Times New Roman"/>
                        </a:rPr>
                        <a:t>ого-го-го</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spcAft>
                          <a:spcPts val="0"/>
                        </a:spcAft>
                      </a:pPr>
                      <a:r>
                        <a:rPr lang="be-BY" sz="1800" i="1" dirty="0">
                          <a:solidFill>
                            <a:schemeClr val="bg1"/>
                          </a:solidFill>
                          <a:latin typeface="Times New Roman"/>
                          <a:ea typeface="Times New Roman"/>
                          <a:cs typeface="Times New Roman"/>
                        </a:rPr>
                        <a:t>Работа па душы, </a:t>
                      </a:r>
                      <a:r>
                        <a:rPr lang="be-BY" sz="1800" i="1" u="sng" dirty="0">
                          <a:solidFill>
                            <a:schemeClr val="bg1"/>
                          </a:solidFill>
                          <a:latin typeface="Times New Roman"/>
                          <a:ea typeface="Times New Roman"/>
                          <a:cs typeface="Times New Roman"/>
                        </a:rPr>
                        <a:t>заробак</a:t>
                      </a:r>
                      <a:r>
                        <a:rPr lang="be-BY" sz="1800" i="1" dirty="0">
                          <a:solidFill>
                            <a:schemeClr val="bg1"/>
                          </a:solidFill>
                          <a:latin typeface="Times New Roman"/>
                          <a:ea typeface="Times New Roman"/>
                          <a:cs typeface="Times New Roman"/>
                        </a:rPr>
                        <a:t> — </a:t>
                      </a:r>
                      <a:r>
                        <a:rPr lang="be-BY" sz="1800" i="1" u="dbl" dirty="0">
                          <a:solidFill>
                            <a:schemeClr val="bg1"/>
                          </a:solidFill>
                          <a:latin typeface="Times New Roman"/>
                          <a:ea typeface="Times New Roman"/>
                          <a:cs typeface="Times New Roman"/>
                        </a:rPr>
                        <a:t>дай бог</a:t>
                      </a:r>
                      <a:r>
                        <a:rPr lang="be-BY" sz="1800" i="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txBody>
                  <a:tcPr marL="62791" marR="627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42852"/>
            <a:ext cx="8858312" cy="928694"/>
          </a:xfrm>
        </p:spPr>
        <p:txBody>
          <a:bodyPr>
            <a:noAutofit/>
          </a:bodyPr>
          <a:lstStyle/>
          <a:p>
            <a:r>
              <a:rPr lang="be-BY" sz="2800" b="1" dirty="0" smtClean="0"/>
              <a:t>2. Знакі прыпынку </a:t>
            </a:r>
            <a:br>
              <a:rPr lang="be-BY" sz="2800" b="1" dirty="0" smtClean="0"/>
            </a:br>
            <a:r>
              <a:rPr lang="be-BY" sz="2800" b="1" dirty="0" smtClean="0"/>
              <a:t>ў сказах з аднароднымі членамі сказа </a:t>
            </a:r>
            <a:endParaRPr lang="ru-RU" sz="2800" b="1" dirty="0"/>
          </a:p>
        </p:txBody>
      </p:sp>
      <p:graphicFrame>
        <p:nvGraphicFramePr>
          <p:cNvPr id="4" name="Таблица 3"/>
          <p:cNvGraphicFramePr>
            <a:graphicFrameLocks noGrp="1"/>
          </p:cNvGraphicFramePr>
          <p:nvPr/>
        </p:nvGraphicFramePr>
        <p:xfrm>
          <a:off x="142844" y="1500169"/>
          <a:ext cx="8786874" cy="5214978"/>
        </p:xfrm>
        <a:graphic>
          <a:graphicData uri="http://schemas.openxmlformats.org/drawingml/2006/table">
            <a:tbl>
              <a:tblPr/>
              <a:tblGrid>
                <a:gridCol w="3225252"/>
                <a:gridCol w="5561622"/>
              </a:tblGrid>
              <a:tr h="264174">
                <a:tc gridSpan="2">
                  <a:txBody>
                    <a:bodyPr/>
                    <a:lstStyle/>
                    <a:p>
                      <a:pPr algn="ctr">
                        <a:spcAft>
                          <a:spcPts val="0"/>
                        </a:spcAft>
                      </a:pPr>
                      <a:r>
                        <a:rPr lang="be-BY" sz="1600" b="1" dirty="0" smtClean="0">
                          <a:latin typeface="Times New Roman"/>
                          <a:ea typeface="Times New Roman"/>
                          <a:cs typeface="Times New Roman"/>
                        </a:rPr>
                        <a:t>КОСКІ СТАВЯЦЦА </a:t>
                      </a:r>
                      <a:endParaRPr lang="ru-RU" sz="1600" b="1"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ru-RU" sz="7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74">
                <a:tc>
                  <a:txBody>
                    <a:bodyPr/>
                    <a:lstStyle/>
                    <a:p>
                      <a:pPr algn="ctr">
                        <a:spcAft>
                          <a:spcPts val="0"/>
                        </a:spcAft>
                      </a:pPr>
                      <a:r>
                        <a:rPr lang="ru-RU" sz="1600" i="1" dirty="0" err="1">
                          <a:latin typeface="Times New Roman"/>
                          <a:ea typeface="Times New Roman"/>
                          <a:cs typeface="Times New Roman"/>
                        </a:rPr>
                        <a:t>Графічн</a:t>
                      </a:r>
                      <a:r>
                        <a:rPr lang="be-BY" sz="1600" i="1" dirty="0">
                          <a:latin typeface="Times New Roman"/>
                          <a:ea typeface="Times New Roman"/>
                          <a:cs typeface="Times New Roman"/>
                        </a:rPr>
                        <a:t>ы</a:t>
                      </a:r>
                      <a:r>
                        <a:rPr lang="ru-RU" sz="1600" i="1" dirty="0">
                          <a:latin typeface="Times New Roman"/>
                          <a:ea typeface="Times New Roman"/>
                          <a:cs typeface="Times New Roman"/>
                        </a:rPr>
                        <a:t>я схем</a:t>
                      </a:r>
                      <a:r>
                        <a:rPr lang="be-BY" sz="1600" i="1" dirty="0">
                          <a:latin typeface="Times New Roman"/>
                          <a:ea typeface="Times New Roman"/>
                          <a:cs typeface="Times New Roman"/>
                        </a:rPr>
                        <a:t>ы</a:t>
                      </a:r>
                      <a:r>
                        <a:rPr lang="ru-RU" sz="1600" i="1" dirty="0">
                          <a:latin typeface="Times New Roman"/>
                          <a:ea typeface="Times New Roman"/>
                          <a:cs typeface="Times New Roman"/>
                        </a:rPr>
                        <a:t> </a:t>
                      </a:r>
                      <a:endParaRPr lang="ru-RU" sz="16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i="1" dirty="0" err="1">
                          <a:latin typeface="Times New Roman"/>
                          <a:ea typeface="Times New Roman"/>
                          <a:cs typeface="Times New Roman"/>
                        </a:rPr>
                        <a:t>Прыклад</a:t>
                      </a:r>
                      <a:r>
                        <a:rPr lang="be-BY" sz="1600" i="1" dirty="0">
                          <a:latin typeface="Times New Roman"/>
                          <a:ea typeface="Times New Roman"/>
                          <a:cs typeface="Times New Roman"/>
                        </a:rPr>
                        <a:t>ы</a:t>
                      </a:r>
                      <a:endParaRPr lang="ru-RU" sz="16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348">
                <a:tc>
                  <a:txBody>
                    <a:bodyPr/>
                    <a:lstStyle/>
                    <a:p>
                      <a:pPr algn="ctr">
                        <a:spcAft>
                          <a:spcPts val="0"/>
                        </a:spcAft>
                      </a:pPr>
                      <a:r>
                        <a:rPr lang="ru-RU" sz="1600" dirty="0">
                          <a:solidFill>
                            <a:schemeClr val="bg1"/>
                          </a:solidFill>
                          <a:latin typeface="Times New Roman"/>
                          <a:ea typeface="Times New Roman"/>
                          <a:cs typeface="Times New Roman"/>
                        </a:rPr>
                        <a:t>[ </a:t>
                      </a:r>
                      <a:r>
                        <a:rPr lang="be-BY" sz="1600" dirty="0">
                          <a:solidFill>
                            <a:schemeClr val="bg1"/>
                          </a:solidFill>
                          <a:latin typeface="Times New Roman"/>
                          <a:ea typeface="Times New Roman"/>
                          <a:cs typeface="Times New Roman"/>
                        </a:rPr>
                        <a:t>...</a:t>
                      </a:r>
                      <a:r>
                        <a:rPr lang="ru-RU" sz="1600" dirty="0">
                          <a:solidFill>
                            <a:schemeClr val="bg1"/>
                          </a:solidFill>
                          <a:latin typeface="Times New Roman"/>
                          <a:ea typeface="Times New Roman"/>
                          <a:cs typeface="Times New Roman"/>
                        </a:rPr>
                        <a:t>О,  O,  O</a:t>
                      </a:r>
                      <a:r>
                        <a:rPr lang="be-BY" sz="1600" dirty="0">
                          <a:solidFill>
                            <a:schemeClr val="bg1"/>
                          </a:solidFill>
                          <a:latin typeface="Times New Roman"/>
                          <a:ea typeface="Times New Roman"/>
                          <a:cs typeface="Times New Roman"/>
                        </a:rPr>
                        <a:t>, О...</a:t>
                      </a:r>
                      <a:r>
                        <a:rPr lang="ru-RU" sz="1600" dirty="0">
                          <a:solidFill>
                            <a:schemeClr val="bg1"/>
                          </a:solidFill>
                          <a:latin typeface="Times New Roman"/>
                          <a:ea typeface="Times New Roman"/>
                          <a:cs typeface="Times New Roman"/>
                        </a:rPr>
                        <a:t>]</a:t>
                      </a:r>
                      <a:r>
                        <a:rPr lang="be-BY" sz="1600" dirty="0">
                          <a:solidFill>
                            <a:schemeClr val="bg1"/>
                          </a:solidFill>
                          <a:latin typeface="Times New Roman"/>
                          <a:ea typeface="Times New Roman"/>
                          <a:cs typeface="Times New Roman"/>
                        </a:rPr>
                        <a:t>.</a:t>
                      </a:r>
                      <a:endParaRPr lang="ru-RU" sz="1600" dirty="0">
                        <a:solidFill>
                          <a:schemeClr val="bg1"/>
                        </a:solidFill>
                        <a:latin typeface="Times New Roman"/>
                        <a:ea typeface="Times New Roman"/>
                        <a:cs typeface="Times New Roman"/>
                      </a:endParaRPr>
                    </a:p>
                    <a:p>
                      <a:pPr algn="ctr">
                        <a:spcAft>
                          <a:spcPts val="0"/>
                        </a:spcAft>
                      </a:pPr>
                      <a:r>
                        <a:rPr lang="be-BY" sz="1600" b="1" dirty="0">
                          <a:solidFill>
                            <a:schemeClr val="bg1"/>
                          </a:solidFill>
                          <a:latin typeface="Times New Roman"/>
                          <a:ea typeface="Times New Roman"/>
                          <a:cs typeface="Times New Roman"/>
                        </a:rPr>
                        <a:t>без злучнікаў</a:t>
                      </a:r>
                      <a:endParaRPr lang="ru-RU" sz="16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just">
                        <a:spcAft>
                          <a:spcPts val="0"/>
                        </a:spcAft>
                      </a:pPr>
                      <a:r>
                        <a:rPr lang="be-BY" sz="1600" i="1" dirty="0">
                          <a:solidFill>
                            <a:schemeClr val="bg1"/>
                          </a:solidFill>
                          <a:latin typeface="Times New Roman"/>
                          <a:ea typeface="Times New Roman"/>
                          <a:cs typeface="Times New Roman"/>
                        </a:rPr>
                        <a:t>Усход жыве, гарыць, палае,</a:t>
                      </a:r>
                      <a:endParaRPr lang="ru-RU" sz="1600" dirty="0">
                        <a:solidFill>
                          <a:schemeClr val="bg1"/>
                        </a:solidFill>
                        <a:latin typeface="Times New Roman"/>
                        <a:ea typeface="Times New Roman"/>
                        <a:cs typeface="Times New Roman"/>
                      </a:endParaRPr>
                    </a:p>
                    <a:p>
                      <a:pPr algn="just">
                        <a:spcAft>
                          <a:spcPts val="0"/>
                        </a:spcAft>
                      </a:pPr>
                      <a:r>
                        <a:rPr lang="be-BY" sz="1600" i="1" dirty="0">
                          <a:solidFill>
                            <a:schemeClr val="bg1"/>
                          </a:solidFill>
                          <a:latin typeface="Times New Roman"/>
                          <a:ea typeface="Times New Roman"/>
                          <a:cs typeface="Times New Roman"/>
                        </a:rPr>
                        <a:t>Слупы-праменні падымае... </a:t>
                      </a:r>
                      <a:r>
                        <a:rPr lang="be-BY" sz="1600" dirty="0">
                          <a:solidFill>
                            <a:schemeClr val="bg1"/>
                          </a:solidFill>
                          <a:latin typeface="Times New Roman"/>
                          <a:ea typeface="Times New Roman"/>
                          <a:cs typeface="Times New Roman"/>
                        </a:rPr>
                        <a:t>(Я. Колас)</a:t>
                      </a:r>
                      <a:endParaRPr lang="ru-RU" sz="16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792522">
                <a:tc>
                  <a:txBody>
                    <a:bodyPr/>
                    <a:lstStyle/>
                    <a:p>
                      <a:pPr algn="ctr">
                        <a:spcAft>
                          <a:spcPts val="0"/>
                        </a:spcAft>
                      </a:pPr>
                      <a:r>
                        <a:rPr lang="be-BY" sz="1600" dirty="0">
                          <a:latin typeface="Times New Roman"/>
                          <a:ea typeface="Times New Roman"/>
                          <a:cs typeface="Times New Roman"/>
                        </a:rPr>
                        <a:t>[ ...О,   </a:t>
                      </a:r>
                      <a:r>
                        <a:rPr lang="be-BY" sz="1600" i="1" dirty="0">
                          <a:latin typeface="Times New Roman"/>
                          <a:ea typeface="Times New Roman"/>
                          <a:cs typeface="Times New Roman"/>
                        </a:rPr>
                        <a:t>хоць*</a:t>
                      </a:r>
                      <a:r>
                        <a:rPr lang="be-BY" sz="1600" dirty="0">
                          <a:latin typeface="Times New Roman"/>
                          <a:ea typeface="Times New Roman"/>
                          <a:cs typeface="Times New Roman"/>
                        </a:rPr>
                        <a:t>    О....].</a:t>
                      </a:r>
                      <a:endParaRPr lang="ru-RU" sz="1600" dirty="0">
                        <a:latin typeface="Times New Roman"/>
                        <a:ea typeface="Times New Roman"/>
                        <a:cs typeface="Times New Roman"/>
                      </a:endParaRPr>
                    </a:p>
                    <a:p>
                      <a:pPr algn="ctr">
                        <a:spcAft>
                          <a:spcPts val="0"/>
                        </a:spcAft>
                      </a:pPr>
                      <a:r>
                        <a:rPr lang="be-BY" sz="1600" i="1" dirty="0">
                          <a:latin typeface="Times New Roman"/>
                          <a:ea typeface="Times New Roman"/>
                          <a:cs typeface="Times New Roman"/>
                        </a:rPr>
                        <a:t>*але</a:t>
                      </a:r>
                      <a:r>
                        <a:rPr lang="be-BY" sz="1600" dirty="0">
                          <a:latin typeface="Times New Roman"/>
                          <a:ea typeface="Times New Roman"/>
                          <a:cs typeface="Times New Roman"/>
                        </a:rPr>
                        <a:t>, </a:t>
                      </a:r>
                      <a:r>
                        <a:rPr lang="be-BY" sz="1600" i="1" dirty="0">
                          <a:latin typeface="Times New Roman"/>
                          <a:ea typeface="Times New Roman"/>
                          <a:cs typeface="Times New Roman"/>
                        </a:rPr>
                        <a:t>ды </a:t>
                      </a:r>
                      <a:r>
                        <a:rPr lang="be-BY" sz="1600" dirty="0">
                          <a:latin typeface="Times New Roman"/>
                          <a:ea typeface="Times New Roman"/>
                          <a:cs typeface="Times New Roman"/>
                        </a:rPr>
                        <a:t>(</a:t>
                      </a:r>
                      <a:r>
                        <a:rPr lang="be-BY" sz="1600" i="1" dirty="0">
                          <a:latin typeface="Times New Roman"/>
                          <a:ea typeface="Times New Roman"/>
                          <a:cs typeface="Times New Roman"/>
                        </a:rPr>
                        <a:t>=але</a:t>
                      </a:r>
                      <a:r>
                        <a:rPr lang="be-BY" sz="1600" dirty="0">
                          <a:latin typeface="Times New Roman"/>
                          <a:ea typeface="Times New Roman"/>
                          <a:cs typeface="Times New Roman"/>
                        </a:rPr>
                        <a:t>),</a:t>
                      </a:r>
                      <a:r>
                        <a:rPr lang="be-BY" sz="1600" i="1" dirty="0">
                          <a:latin typeface="Times New Roman"/>
                          <a:ea typeface="Times New Roman"/>
                          <a:cs typeface="Times New Roman"/>
                        </a:rPr>
                        <a:t> аднак</a:t>
                      </a:r>
                      <a:r>
                        <a:rPr lang="be-BY" sz="1600" dirty="0">
                          <a:latin typeface="Times New Roman"/>
                          <a:ea typeface="Times New Roman"/>
                          <a:cs typeface="Times New Roman"/>
                        </a:rPr>
                        <a:t>,</a:t>
                      </a:r>
                      <a:r>
                        <a:rPr lang="be-BY" sz="1600" i="1" dirty="0">
                          <a:latin typeface="Times New Roman"/>
                          <a:ea typeface="Times New Roman"/>
                          <a:cs typeface="Times New Roman"/>
                        </a:rPr>
                        <a:t> затое</a:t>
                      </a:r>
                      <a:endParaRPr lang="ru-RU" sz="1600" dirty="0">
                        <a:latin typeface="Times New Roman"/>
                        <a:ea typeface="Times New Roman"/>
                        <a:cs typeface="Times New Roman"/>
                      </a:endParaRPr>
                    </a:p>
                    <a:p>
                      <a:pPr algn="ctr">
                        <a:spcAft>
                          <a:spcPts val="0"/>
                        </a:spcAft>
                      </a:pPr>
                      <a:r>
                        <a:rPr lang="be-BY" sz="1600" b="1" dirty="0">
                          <a:latin typeface="Times New Roman"/>
                          <a:ea typeface="Times New Roman"/>
                          <a:cs typeface="Times New Roman"/>
                        </a:rPr>
                        <a:t>супраціўныя злучнікі</a:t>
                      </a:r>
                      <a:endParaRPr lang="ru-RU" sz="16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be-BY" sz="1600" i="1" dirty="0">
                          <a:latin typeface="Times New Roman"/>
                          <a:ea typeface="Times New Roman"/>
                          <a:cs typeface="Times New Roman"/>
                        </a:rPr>
                        <a:t>Шапаціць мне штосьці жыта</a:t>
                      </a:r>
                      <a:r>
                        <a:rPr lang="be-BY" sz="1600" b="1" dirty="0">
                          <a:latin typeface="Times New Roman"/>
                          <a:ea typeface="Times New Roman"/>
                          <a:cs typeface="Times New Roman"/>
                        </a:rPr>
                        <a:t>, </a:t>
                      </a:r>
                      <a:r>
                        <a:rPr lang="be-BY" sz="1600" b="1" i="1" dirty="0">
                          <a:latin typeface="Times New Roman"/>
                          <a:ea typeface="Times New Roman"/>
                          <a:cs typeface="Times New Roman"/>
                        </a:rPr>
                        <a:t>хоць</a:t>
                      </a:r>
                      <a:r>
                        <a:rPr lang="be-BY" sz="1600" i="1" dirty="0">
                          <a:latin typeface="Times New Roman"/>
                          <a:ea typeface="Times New Roman"/>
                          <a:cs typeface="Times New Roman"/>
                        </a:rPr>
                        <a:t> слоў не гаворыць.</a:t>
                      </a:r>
                      <a:endParaRPr lang="ru-RU" sz="1600" dirty="0">
                        <a:latin typeface="Times New Roman"/>
                        <a:ea typeface="Times New Roman"/>
                        <a:cs typeface="Times New Roman"/>
                      </a:endParaRPr>
                    </a:p>
                    <a:p>
                      <a:pPr algn="just">
                        <a:spcAft>
                          <a:spcPts val="0"/>
                        </a:spcAft>
                      </a:pPr>
                      <a:r>
                        <a:rPr lang="be-BY" sz="1600" dirty="0">
                          <a:latin typeface="Times New Roman"/>
                          <a:ea typeface="Times New Roman"/>
                          <a:cs typeface="Times New Roman"/>
                        </a:rPr>
                        <a:t>(Я. Купала)</a:t>
                      </a:r>
                      <a:r>
                        <a:rPr lang="be-BY" sz="1600" i="1" dirty="0">
                          <a:latin typeface="Times New Roman"/>
                          <a:ea typeface="Times New Roman"/>
                          <a:cs typeface="Times New Roman"/>
                        </a:rPr>
                        <a:t> </a:t>
                      </a:r>
                      <a:endParaRPr lang="ru-RU" sz="16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348">
                <a:tc>
                  <a:txBody>
                    <a:bodyPr/>
                    <a:lstStyle/>
                    <a:p>
                      <a:pPr>
                        <a:spcAft>
                          <a:spcPts val="0"/>
                        </a:spcAft>
                      </a:pPr>
                      <a:r>
                        <a:rPr lang="be-BY" sz="1600" dirty="0">
                          <a:solidFill>
                            <a:schemeClr val="bg1"/>
                          </a:solidFill>
                          <a:latin typeface="Times New Roman"/>
                          <a:ea typeface="Times New Roman"/>
                          <a:cs typeface="Times New Roman"/>
                        </a:rPr>
                        <a:t>[...О і </a:t>
                      </a:r>
                      <a:r>
                        <a:rPr lang="en-US" sz="1600" dirty="0">
                          <a:solidFill>
                            <a:schemeClr val="bg1"/>
                          </a:solidFill>
                          <a:latin typeface="Times New Roman"/>
                          <a:ea typeface="Times New Roman"/>
                          <a:cs typeface="Times New Roman"/>
                        </a:rPr>
                        <a:t>O</a:t>
                      </a:r>
                      <a:r>
                        <a:rPr lang="be-BY" sz="1600" dirty="0">
                          <a:solidFill>
                            <a:schemeClr val="bg1"/>
                          </a:solidFill>
                          <a:latin typeface="Times New Roman"/>
                          <a:ea typeface="Times New Roman"/>
                          <a:cs typeface="Times New Roman"/>
                        </a:rPr>
                        <a:t>, </a:t>
                      </a:r>
                      <a:r>
                        <a:rPr lang="en-US" sz="1600" dirty="0">
                          <a:solidFill>
                            <a:schemeClr val="bg1"/>
                          </a:solidFill>
                          <a:latin typeface="Times New Roman"/>
                          <a:ea typeface="Times New Roman"/>
                          <a:cs typeface="Times New Roman"/>
                        </a:rPr>
                        <a:t>O</a:t>
                      </a:r>
                      <a:r>
                        <a:rPr lang="be-BY" sz="1600" dirty="0">
                          <a:solidFill>
                            <a:schemeClr val="bg1"/>
                          </a:solidFill>
                          <a:latin typeface="Times New Roman"/>
                          <a:ea typeface="Times New Roman"/>
                          <a:cs typeface="Times New Roman"/>
                        </a:rPr>
                        <a:t> і </a:t>
                      </a:r>
                      <a:r>
                        <a:rPr lang="en-US" sz="1600" dirty="0">
                          <a:solidFill>
                            <a:schemeClr val="bg1"/>
                          </a:solidFill>
                          <a:latin typeface="Times New Roman"/>
                          <a:ea typeface="Times New Roman"/>
                          <a:cs typeface="Times New Roman"/>
                        </a:rPr>
                        <a:t>O</a:t>
                      </a:r>
                      <a:r>
                        <a:rPr lang="be-BY" sz="1600" dirty="0">
                          <a:solidFill>
                            <a:schemeClr val="bg1"/>
                          </a:solidFill>
                          <a:latin typeface="Times New Roman"/>
                          <a:ea typeface="Times New Roman"/>
                          <a:cs typeface="Times New Roman"/>
                        </a:rPr>
                        <a:t>,</a:t>
                      </a:r>
                      <a:r>
                        <a:rPr lang="en-US" sz="1600" dirty="0">
                          <a:solidFill>
                            <a:schemeClr val="bg1"/>
                          </a:solidFill>
                          <a:latin typeface="Times New Roman"/>
                          <a:ea typeface="Times New Roman"/>
                          <a:cs typeface="Times New Roman"/>
                        </a:rPr>
                        <a:t> O</a:t>
                      </a:r>
                      <a:r>
                        <a:rPr lang="be-BY" sz="1600" dirty="0">
                          <a:solidFill>
                            <a:schemeClr val="bg1"/>
                          </a:solidFill>
                          <a:latin typeface="Times New Roman"/>
                          <a:ea typeface="Times New Roman"/>
                          <a:cs typeface="Times New Roman"/>
                        </a:rPr>
                        <a:t> і </a:t>
                      </a:r>
                      <a:r>
                        <a:rPr lang="en-US" sz="1600" dirty="0">
                          <a:solidFill>
                            <a:schemeClr val="bg1"/>
                          </a:solidFill>
                          <a:latin typeface="Times New Roman"/>
                          <a:ea typeface="Times New Roman"/>
                          <a:cs typeface="Times New Roman"/>
                        </a:rPr>
                        <a:t>O</a:t>
                      </a:r>
                      <a:r>
                        <a:rPr lang="be-BY" sz="1600" dirty="0">
                          <a:solidFill>
                            <a:schemeClr val="bg1"/>
                          </a:solidFill>
                          <a:latin typeface="Times New Roman"/>
                          <a:ea typeface="Times New Roman"/>
                          <a:cs typeface="Times New Roman"/>
                        </a:rPr>
                        <a:t>...].</a:t>
                      </a:r>
                      <a:endParaRPr lang="ru-RU" sz="1600" dirty="0">
                        <a:solidFill>
                          <a:schemeClr val="bg1"/>
                        </a:solidFill>
                        <a:latin typeface="Times New Roman"/>
                        <a:ea typeface="Times New Roman"/>
                        <a:cs typeface="Times New Roman"/>
                      </a:endParaRPr>
                    </a:p>
                    <a:p>
                      <a:pPr algn="ctr">
                        <a:spcAft>
                          <a:spcPts val="0"/>
                        </a:spcAft>
                      </a:pPr>
                      <a:r>
                        <a:rPr lang="be-BY" sz="1600" b="1" dirty="0">
                          <a:solidFill>
                            <a:schemeClr val="bg1"/>
                          </a:solidFill>
                          <a:latin typeface="Times New Roman"/>
                          <a:ea typeface="Times New Roman"/>
                          <a:cs typeface="Times New Roman"/>
                        </a:rPr>
                        <a:t>пары слоў</a:t>
                      </a:r>
                      <a:endParaRPr lang="ru-RU" sz="16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just">
                        <a:spcAft>
                          <a:spcPts val="0"/>
                        </a:spcAft>
                      </a:pPr>
                      <a:r>
                        <a:rPr lang="be-BY" sz="1600" i="1" dirty="0">
                          <a:solidFill>
                            <a:schemeClr val="bg1"/>
                          </a:solidFill>
                          <a:latin typeface="Times New Roman"/>
                          <a:ea typeface="Times New Roman"/>
                          <a:cs typeface="Times New Roman"/>
                        </a:rPr>
                        <a:t>Ляжыць мой край на Дзвіне і Дняпры</a:t>
                      </a:r>
                      <a:r>
                        <a:rPr lang="be-BY" sz="1600" b="1"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на Бугу і Нёмане</a:t>
                      </a:r>
                      <a:r>
                        <a:rPr lang="be-BY" sz="1600" b="1"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на Прыпяці і Бярэзіне.</a:t>
                      </a:r>
                      <a:r>
                        <a:rPr lang="be-BY" sz="1600" b="1" i="1" dirty="0">
                          <a:solidFill>
                            <a:schemeClr val="bg1"/>
                          </a:solidFill>
                          <a:latin typeface="Times New Roman"/>
                          <a:ea typeface="Times New Roman"/>
                          <a:cs typeface="Times New Roman"/>
                        </a:rPr>
                        <a:t> </a:t>
                      </a:r>
                      <a:r>
                        <a:rPr lang="be-BY" sz="1600" dirty="0">
                          <a:solidFill>
                            <a:schemeClr val="bg1"/>
                          </a:solidFill>
                          <a:latin typeface="Times New Roman"/>
                          <a:ea typeface="Times New Roman"/>
                          <a:cs typeface="Times New Roman"/>
                        </a:rPr>
                        <a:t>(Я. Колас)</a:t>
                      </a:r>
                      <a:endParaRPr lang="ru-RU" sz="16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1252370">
                <a:tc>
                  <a:txBody>
                    <a:bodyPr/>
                    <a:lstStyle/>
                    <a:p>
                      <a:pPr algn="ctr">
                        <a:spcAft>
                          <a:spcPts val="0"/>
                        </a:spcAft>
                      </a:pPr>
                      <a:r>
                        <a:rPr lang="ru-RU" sz="1600" dirty="0">
                          <a:latin typeface="Times New Roman"/>
                          <a:ea typeface="Times New Roman"/>
                          <a:cs typeface="Times New Roman"/>
                        </a:rPr>
                        <a:t>[</a:t>
                      </a:r>
                      <a:r>
                        <a:rPr lang="be-BY" sz="1600" i="1" dirty="0">
                          <a:latin typeface="Times New Roman"/>
                          <a:ea typeface="Times New Roman"/>
                          <a:cs typeface="Times New Roman"/>
                        </a:rPr>
                        <a:t>не то</a:t>
                      </a:r>
                      <a:r>
                        <a:rPr lang="be-BY" sz="1600" dirty="0">
                          <a:latin typeface="Times New Roman"/>
                          <a:ea typeface="Times New Roman"/>
                          <a:cs typeface="Times New Roman"/>
                        </a:rPr>
                        <a:t> </a:t>
                      </a:r>
                      <a:r>
                        <a:rPr lang="ru-RU" sz="1600" dirty="0">
                          <a:latin typeface="Times New Roman"/>
                          <a:ea typeface="Times New Roman"/>
                          <a:cs typeface="Times New Roman"/>
                        </a:rPr>
                        <a:t>О</a:t>
                      </a:r>
                      <a:r>
                        <a:rPr lang="be-BY" sz="1600" dirty="0">
                          <a:latin typeface="Times New Roman"/>
                          <a:ea typeface="Times New Roman"/>
                          <a:cs typeface="Times New Roman"/>
                        </a:rPr>
                        <a:t>…</a:t>
                      </a:r>
                      <a:r>
                        <a:rPr lang="ru-RU" sz="1600" b="1" dirty="0">
                          <a:latin typeface="Times New Roman"/>
                          <a:ea typeface="Times New Roman"/>
                          <a:cs typeface="Times New Roman"/>
                        </a:rPr>
                        <a:t>,</a:t>
                      </a:r>
                      <a:r>
                        <a:rPr lang="ru-RU" sz="1600" dirty="0">
                          <a:latin typeface="Times New Roman"/>
                          <a:ea typeface="Times New Roman"/>
                          <a:cs typeface="Times New Roman"/>
                        </a:rPr>
                        <a:t> </a:t>
                      </a:r>
                      <a:r>
                        <a:rPr lang="be-BY" sz="1600" i="1" dirty="0">
                          <a:latin typeface="Times New Roman"/>
                          <a:ea typeface="Times New Roman"/>
                          <a:cs typeface="Times New Roman"/>
                        </a:rPr>
                        <a:t>не то</a:t>
                      </a:r>
                      <a:r>
                        <a:rPr lang="ru-RU" sz="1600" dirty="0">
                          <a:latin typeface="Times New Roman"/>
                          <a:ea typeface="Times New Roman"/>
                          <a:cs typeface="Times New Roman"/>
                        </a:rPr>
                        <a:t> O</a:t>
                      </a:r>
                      <a:r>
                        <a:rPr lang="be-BY" sz="1600" dirty="0">
                          <a:latin typeface="Times New Roman"/>
                          <a:ea typeface="Times New Roman"/>
                          <a:cs typeface="Times New Roman"/>
                        </a:rPr>
                        <a:t>..</a:t>
                      </a:r>
                      <a:r>
                        <a:rPr lang="ru-RU" sz="1600" dirty="0">
                          <a:latin typeface="Times New Roman"/>
                          <a:ea typeface="Times New Roman"/>
                          <a:cs typeface="Times New Roman"/>
                        </a:rPr>
                        <a:t>]</a:t>
                      </a:r>
                      <a:r>
                        <a:rPr lang="be-BY" sz="1600" dirty="0">
                          <a:latin typeface="Times New Roman"/>
                          <a:ea typeface="Times New Roman"/>
                          <a:cs typeface="Times New Roman"/>
                        </a:rPr>
                        <a:t>.</a:t>
                      </a:r>
                      <a:endParaRPr lang="ru-RU" sz="1600" dirty="0">
                        <a:latin typeface="Times New Roman"/>
                        <a:ea typeface="Times New Roman"/>
                        <a:cs typeface="Times New Roman"/>
                      </a:endParaRPr>
                    </a:p>
                    <a:p>
                      <a:pPr algn="ctr">
                        <a:spcAft>
                          <a:spcPts val="0"/>
                        </a:spcAft>
                      </a:pPr>
                      <a:r>
                        <a:rPr lang="be-BY" sz="1600" i="1" dirty="0">
                          <a:latin typeface="Times New Roman"/>
                          <a:ea typeface="Times New Roman"/>
                          <a:cs typeface="Times New Roman"/>
                        </a:rPr>
                        <a:t>то…</a:t>
                      </a:r>
                      <a:r>
                        <a:rPr lang="be-BY" sz="1600" b="1" dirty="0">
                          <a:latin typeface="Times New Roman"/>
                          <a:ea typeface="Times New Roman"/>
                          <a:cs typeface="Times New Roman"/>
                        </a:rPr>
                        <a:t>, </a:t>
                      </a:r>
                      <a:r>
                        <a:rPr lang="be-BY" sz="1600" i="1" dirty="0">
                          <a:latin typeface="Times New Roman"/>
                          <a:ea typeface="Times New Roman"/>
                          <a:cs typeface="Times New Roman"/>
                        </a:rPr>
                        <a:t>то… </a:t>
                      </a:r>
                      <a:r>
                        <a:rPr lang="be-BY" sz="1600" dirty="0">
                          <a:latin typeface="Times New Roman"/>
                          <a:ea typeface="Times New Roman"/>
                          <a:cs typeface="Times New Roman"/>
                        </a:rPr>
                        <a:t>;</a:t>
                      </a:r>
                      <a:r>
                        <a:rPr lang="be-BY" sz="1600" i="1" dirty="0">
                          <a:latin typeface="Times New Roman"/>
                          <a:ea typeface="Times New Roman"/>
                          <a:cs typeface="Times New Roman"/>
                        </a:rPr>
                        <a:t> або…</a:t>
                      </a:r>
                      <a:r>
                        <a:rPr lang="be-BY" sz="1600" b="1" dirty="0">
                          <a:latin typeface="Times New Roman"/>
                          <a:ea typeface="Times New Roman"/>
                          <a:cs typeface="Times New Roman"/>
                        </a:rPr>
                        <a:t>, </a:t>
                      </a:r>
                      <a:r>
                        <a:rPr lang="be-BY" sz="1600" i="1" dirty="0">
                          <a:latin typeface="Times New Roman"/>
                          <a:ea typeface="Times New Roman"/>
                          <a:cs typeface="Times New Roman"/>
                        </a:rPr>
                        <a:t>або…</a:t>
                      </a:r>
                      <a:r>
                        <a:rPr lang="be-BY" sz="1600" dirty="0">
                          <a:latin typeface="Times New Roman"/>
                          <a:ea typeface="Times New Roman"/>
                          <a:cs typeface="Times New Roman"/>
                        </a:rPr>
                        <a:t>;</a:t>
                      </a:r>
                      <a:endParaRPr lang="ru-RU" sz="1600" dirty="0">
                        <a:latin typeface="Times New Roman"/>
                        <a:ea typeface="Times New Roman"/>
                        <a:cs typeface="Times New Roman"/>
                      </a:endParaRPr>
                    </a:p>
                    <a:p>
                      <a:pPr algn="ctr">
                        <a:spcAft>
                          <a:spcPts val="0"/>
                        </a:spcAft>
                      </a:pPr>
                      <a:r>
                        <a:rPr lang="be-BY" sz="1600" i="1" dirty="0">
                          <a:latin typeface="Times New Roman"/>
                          <a:ea typeface="Times New Roman"/>
                          <a:cs typeface="Times New Roman"/>
                        </a:rPr>
                        <a:t>ці…</a:t>
                      </a:r>
                      <a:r>
                        <a:rPr lang="be-BY" sz="1600" b="1" dirty="0">
                          <a:latin typeface="Times New Roman"/>
                          <a:ea typeface="Times New Roman"/>
                          <a:cs typeface="Times New Roman"/>
                        </a:rPr>
                        <a:t>,</a:t>
                      </a:r>
                      <a:r>
                        <a:rPr lang="be-BY" sz="1600" i="1" dirty="0">
                          <a:latin typeface="Times New Roman"/>
                          <a:ea typeface="Times New Roman"/>
                          <a:cs typeface="Times New Roman"/>
                        </a:rPr>
                        <a:t> ці…</a:t>
                      </a:r>
                      <a:r>
                        <a:rPr lang="be-BY" sz="1600" dirty="0">
                          <a:latin typeface="Times New Roman"/>
                          <a:ea typeface="Times New Roman"/>
                          <a:cs typeface="Times New Roman"/>
                        </a:rPr>
                        <a:t>;</a:t>
                      </a:r>
                      <a:r>
                        <a:rPr lang="be-BY" sz="1600" i="1" dirty="0">
                          <a:latin typeface="Times New Roman"/>
                          <a:ea typeface="Times New Roman"/>
                          <a:cs typeface="Times New Roman"/>
                        </a:rPr>
                        <a:t> ці то…</a:t>
                      </a:r>
                      <a:r>
                        <a:rPr lang="be-BY" sz="1600" b="1" dirty="0">
                          <a:latin typeface="Times New Roman"/>
                          <a:ea typeface="Times New Roman"/>
                          <a:cs typeface="Times New Roman"/>
                        </a:rPr>
                        <a:t>,</a:t>
                      </a:r>
                      <a:r>
                        <a:rPr lang="be-BY" sz="1600" i="1" dirty="0">
                          <a:latin typeface="Times New Roman"/>
                          <a:ea typeface="Times New Roman"/>
                          <a:cs typeface="Times New Roman"/>
                        </a:rPr>
                        <a:t> ці то…</a:t>
                      </a:r>
                      <a:r>
                        <a:rPr lang="be-BY" sz="1600" dirty="0">
                          <a:latin typeface="Times New Roman"/>
                          <a:ea typeface="Times New Roman"/>
                          <a:cs typeface="Times New Roman"/>
                        </a:rPr>
                        <a:t>; </a:t>
                      </a:r>
                      <a:endParaRPr lang="ru-RU" sz="1600" dirty="0">
                        <a:latin typeface="Times New Roman"/>
                        <a:ea typeface="Times New Roman"/>
                        <a:cs typeface="Times New Roman"/>
                      </a:endParaRPr>
                    </a:p>
                    <a:p>
                      <a:pPr algn="ctr">
                        <a:spcAft>
                          <a:spcPts val="0"/>
                        </a:spcAft>
                      </a:pPr>
                      <a:r>
                        <a:rPr lang="be-BY" sz="1600" i="1" dirty="0">
                          <a:latin typeface="Times New Roman"/>
                          <a:ea typeface="Times New Roman"/>
                          <a:cs typeface="Times New Roman"/>
                        </a:rPr>
                        <a:t>ні</a:t>
                      </a:r>
                      <a:r>
                        <a:rPr lang="be-BY" sz="1600" dirty="0">
                          <a:latin typeface="Times New Roman"/>
                          <a:ea typeface="Times New Roman"/>
                          <a:cs typeface="Times New Roman"/>
                        </a:rPr>
                        <a:t>…, </a:t>
                      </a:r>
                      <a:r>
                        <a:rPr lang="be-BY" sz="1600" i="1" dirty="0">
                          <a:latin typeface="Times New Roman"/>
                          <a:ea typeface="Times New Roman"/>
                          <a:cs typeface="Times New Roman"/>
                        </a:rPr>
                        <a:t>ні</a:t>
                      </a:r>
                      <a:r>
                        <a:rPr lang="be-BY" sz="1600" dirty="0">
                          <a:latin typeface="Times New Roman"/>
                          <a:ea typeface="Times New Roman"/>
                          <a:cs typeface="Times New Roman"/>
                        </a:rPr>
                        <a:t>…; </a:t>
                      </a:r>
                      <a:r>
                        <a:rPr lang="be-BY" sz="1600" i="1" dirty="0">
                          <a:latin typeface="Times New Roman"/>
                          <a:ea typeface="Times New Roman"/>
                          <a:cs typeface="Times New Roman"/>
                        </a:rPr>
                        <a:t>або</a:t>
                      </a:r>
                      <a:r>
                        <a:rPr lang="be-BY" sz="1600" dirty="0">
                          <a:latin typeface="Times New Roman"/>
                          <a:ea typeface="Times New Roman"/>
                          <a:cs typeface="Times New Roman"/>
                        </a:rPr>
                        <a:t>…</a:t>
                      </a:r>
                      <a:r>
                        <a:rPr lang="be-BY" sz="1600" i="1" dirty="0">
                          <a:latin typeface="Times New Roman"/>
                          <a:ea typeface="Times New Roman"/>
                          <a:cs typeface="Times New Roman"/>
                        </a:rPr>
                        <a:t>або</a:t>
                      </a:r>
                      <a:r>
                        <a:rPr lang="be-BY" sz="1600" dirty="0">
                          <a:latin typeface="Times New Roman"/>
                          <a:ea typeface="Times New Roman"/>
                          <a:cs typeface="Times New Roman"/>
                        </a:rPr>
                        <a:t>…</a:t>
                      </a:r>
                      <a:endParaRPr lang="ru-RU" sz="1600" dirty="0">
                        <a:latin typeface="Times New Roman"/>
                        <a:ea typeface="Times New Roman"/>
                        <a:cs typeface="Times New Roman"/>
                      </a:endParaRPr>
                    </a:p>
                    <a:p>
                      <a:pPr algn="ctr">
                        <a:spcAft>
                          <a:spcPts val="0"/>
                        </a:spcAft>
                      </a:pPr>
                      <a:r>
                        <a:rPr lang="be-BY" sz="1600" b="1" dirty="0">
                          <a:latin typeface="Times New Roman"/>
                          <a:ea typeface="Times New Roman"/>
                          <a:cs typeface="Times New Roman"/>
                        </a:rPr>
                        <a:t>паўторныя злучнікі</a:t>
                      </a:r>
                      <a:endParaRPr lang="ru-RU" sz="16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be-BY" sz="1600" i="1" dirty="0">
                          <a:latin typeface="Times New Roman"/>
                          <a:ea typeface="Times New Roman"/>
                          <a:cs typeface="Times New Roman"/>
                        </a:rPr>
                        <a:t>Мы імчымся </a:t>
                      </a:r>
                      <a:r>
                        <a:rPr lang="be-BY" sz="1600" b="1" i="1" dirty="0">
                          <a:latin typeface="Times New Roman"/>
                          <a:ea typeface="Times New Roman"/>
                          <a:cs typeface="Times New Roman"/>
                        </a:rPr>
                        <a:t>то</a:t>
                      </a:r>
                      <a:r>
                        <a:rPr lang="be-BY" sz="1600" i="1" dirty="0">
                          <a:latin typeface="Times New Roman"/>
                          <a:ea typeface="Times New Roman"/>
                          <a:cs typeface="Times New Roman"/>
                        </a:rPr>
                        <a:t> палянкай</a:t>
                      </a:r>
                      <a:r>
                        <a:rPr lang="be-BY" sz="1600" b="1" dirty="0">
                          <a:latin typeface="Times New Roman"/>
                          <a:ea typeface="Times New Roman"/>
                          <a:cs typeface="Times New Roman"/>
                        </a:rPr>
                        <a:t>,</a:t>
                      </a:r>
                      <a:r>
                        <a:rPr lang="be-BY" sz="1600" i="1" dirty="0">
                          <a:latin typeface="Times New Roman"/>
                          <a:ea typeface="Times New Roman"/>
                          <a:cs typeface="Times New Roman"/>
                        </a:rPr>
                        <a:t> </a:t>
                      </a:r>
                      <a:r>
                        <a:rPr lang="be-BY" sz="1600" b="1" i="1" dirty="0">
                          <a:latin typeface="Times New Roman"/>
                          <a:ea typeface="Times New Roman"/>
                          <a:cs typeface="Times New Roman"/>
                        </a:rPr>
                        <a:t>то</a:t>
                      </a:r>
                      <a:r>
                        <a:rPr lang="be-BY" sz="1600" i="1" dirty="0">
                          <a:latin typeface="Times New Roman"/>
                          <a:ea typeface="Times New Roman"/>
                          <a:cs typeface="Times New Roman"/>
                        </a:rPr>
                        <a:t> прасторным бальшаком.</a:t>
                      </a:r>
                      <a:endParaRPr lang="ru-RU" sz="1600" dirty="0">
                        <a:latin typeface="Times New Roman"/>
                        <a:ea typeface="Times New Roman"/>
                        <a:cs typeface="Times New Roman"/>
                      </a:endParaRPr>
                    </a:p>
                    <a:p>
                      <a:pPr algn="just">
                        <a:spcAft>
                          <a:spcPts val="0"/>
                        </a:spcAft>
                      </a:pPr>
                      <a:r>
                        <a:rPr lang="be-BY" sz="1600" i="1" dirty="0">
                          <a:latin typeface="Times New Roman"/>
                          <a:ea typeface="Times New Roman"/>
                          <a:cs typeface="Times New Roman"/>
                        </a:rPr>
                        <a:t>Чуваць </a:t>
                      </a:r>
                      <a:r>
                        <a:rPr lang="be-BY" sz="1600" b="1" i="1" dirty="0">
                          <a:latin typeface="Times New Roman"/>
                          <a:ea typeface="Times New Roman"/>
                          <a:cs typeface="Times New Roman"/>
                        </a:rPr>
                        <a:t>ці то</a:t>
                      </a:r>
                      <a:r>
                        <a:rPr lang="be-BY" sz="1600" i="1" dirty="0">
                          <a:latin typeface="Times New Roman"/>
                          <a:ea typeface="Times New Roman"/>
                          <a:cs typeface="Times New Roman"/>
                        </a:rPr>
                        <a:t> птушыны шчэбет-перасвіст</a:t>
                      </a:r>
                      <a:r>
                        <a:rPr lang="be-BY" sz="1600" b="1" dirty="0">
                          <a:latin typeface="Times New Roman"/>
                          <a:ea typeface="Times New Roman"/>
                          <a:cs typeface="Times New Roman"/>
                        </a:rPr>
                        <a:t>,</a:t>
                      </a:r>
                      <a:r>
                        <a:rPr lang="be-BY" sz="1600" i="1" dirty="0">
                          <a:latin typeface="Times New Roman"/>
                          <a:ea typeface="Times New Roman"/>
                          <a:cs typeface="Times New Roman"/>
                        </a:rPr>
                        <a:t> </a:t>
                      </a:r>
                      <a:r>
                        <a:rPr lang="be-BY" sz="1600" b="1" i="1" dirty="0">
                          <a:latin typeface="Times New Roman"/>
                          <a:ea typeface="Times New Roman"/>
                          <a:cs typeface="Times New Roman"/>
                        </a:rPr>
                        <a:t>ці то</a:t>
                      </a:r>
                      <a:r>
                        <a:rPr lang="be-BY" sz="1600" i="1" dirty="0">
                          <a:latin typeface="Times New Roman"/>
                          <a:ea typeface="Times New Roman"/>
                          <a:cs typeface="Times New Roman"/>
                        </a:rPr>
                        <a:t> веснавое бульканне ручаін. </a:t>
                      </a:r>
                      <a:r>
                        <a:rPr lang="be-BY" sz="1600" b="1" i="1" dirty="0">
                          <a:latin typeface="Times New Roman"/>
                          <a:ea typeface="Times New Roman"/>
                          <a:cs typeface="Times New Roman"/>
                        </a:rPr>
                        <a:t>Ні</a:t>
                      </a:r>
                      <a:r>
                        <a:rPr lang="be-BY" sz="1600" i="1" dirty="0">
                          <a:latin typeface="Times New Roman"/>
                          <a:ea typeface="Times New Roman"/>
                          <a:cs typeface="Times New Roman"/>
                        </a:rPr>
                        <a:t> славы</a:t>
                      </a:r>
                      <a:r>
                        <a:rPr lang="be-BY" sz="1600" b="1" dirty="0">
                          <a:latin typeface="Times New Roman"/>
                          <a:ea typeface="Times New Roman"/>
                          <a:cs typeface="Times New Roman"/>
                        </a:rPr>
                        <a:t>,</a:t>
                      </a:r>
                      <a:r>
                        <a:rPr lang="be-BY" sz="1600" i="1" dirty="0">
                          <a:latin typeface="Times New Roman"/>
                          <a:ea typeface="Times New Roman"/>
                          <a:cs typeface="Times New Roman"/>
                        </a:rPr>
                        <a:t> </a:t>
                      </a:r>
                      <a:r>
                        <a:rPr lang="be-BY" sz="1600" b="1" i="1" dirty="0">
                          <a:latin typeface="Times New Roman"/>
                          <a:ea typeface="Times New Roman"/>
                          <a:cs typeface="Times New Roman"/>
                        </a:rPr>
                        <a:t>ні</a:t>
                      </a:r>
                      <a:r>
                        <a:rPr lang="be-BY" sz="1600" i="1" dirty="0">
                          <a:latin typeface="Times New Roman"/>
                          <a:ea typeface="Times New Roman"/>
                          <a:cs typeface="Times New Roman"/>
                        </a:rPr>
                        <a:t> скарбаў я не хачу.</a:t>
                      </a:r>
                      <a:endParaRPr lang="ru-RU" sz="16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5042">
                <a:tc>
                  <a:txBody>
                    <a:bodyPr/>
                    <a:lstStyle/>
                    <a:p>
                      <a:pPr algn="ctr">
                        <a:spcAft>
                          <a:spcPts val="0"/>
                        </a:spcAft>
                      </a:pPr>
                      <a:r>
                        <a:rPr lang="ru-RU" sz="1600"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не толькі</a:t>
                      </a:r>
                      <a:r>
                        <a:rPr lang="be-BY" sz="1600" dirty="0">
                          <a:solidFill>
                            <a:schemeClr val="bg1"/>
                          </a:solidFill>
                          <a:latin typeface="Times New Roman"/>
                          <a:ea typeface="Times New Roman"/>
                          <a:cs typeface="Times New Roman"/>
                        </a:rPr>
                        <a:t> </a:t>
                      </a:r>
                      <a:r>
                        <a:rPr lang="ru-RU" sz="1600" dirty="0">
                          <a:solidFill>
                            <a:schemeClr val="bg1"/>
                          </a:solidFill>
                          <a:latin typeface="Times New Roman"/>
                          <a:ea typeface="Times New Roman"/>
                          <a:cs typeface="Times New Roman"/>
                        </a:rPr>
                        <a:t>О</a:t>
                      </a:r>
                      <a:r>
                        <a:rPr lang="be-BY" sz="1600" dirty="0">
                          <a:solidFill>
                            <a:schemeClr val="bg1"/>
                          </a:solidFill>
                          <a:latin typeface="Times New Roman"/>
                          <a:ea typeface="Times New Roman"/>
                          <a:cs typeface="Times New Roman"/>
                        </a:rPr>
                        <a:t>…</a:t>
                      </a:r>
                      <a:r>
                        <a:rPr lang="ru-RU" sz="1600" b="1" dirty="0">
                          <a:solidFill>
                            <a:schemeClr val="bg1"/>
                          </a:solidFill>
                          <a:latin typeface="Times New Roman"/>
                          <a:ea typeface="Times New Roman"/>
                          <a:cs typeface="Times New Roman"/>
                        </a:rPr>
                        <a:t>, </a:t>
                      </a:r>
                      <a:r>
                        <a:rPr lang="be-BY" sz="1600" i="1" dirty="0">
                          <a:solidFill>
                            <a:schemeClr val="bg1"/>
                          </a:solidFill>
                          <a:latin typeface="Times New Roman"/>
                          <a:ea typeface="Times New Roman"/>
                          <a:cs typeface="Times New Roman"/>
                        </a:rPr>
                        <a:t>але і</a:t>
                      </a:r>
                      <a:r>
                        <a:rPr lang="ru-RU" sz="1600" dirty="0">
                          <a:solidFill>
                            <a:schemeClr val="bg1"/>
                          </a:solidFill>
                          <a:latin typeface="Times New Roman"/>
                          <a:ea typeface="Times New Roman"/>
                          <a:cs typeface="Times New Roman"/>
                        </a:rPr>
                        <a:t> O</a:t>
                      </a:r>
                      <a:r>
                        <a:rPr lang="be-BY" sz="1600" dirty="0">
                          <a:solidFill>
                            <a:schemeClr val="bg1"/>
                          </a:solidFill>
                          <a:latin typeface="Times New Roman"/>
                          <a:ea typeface="Times New Roman"/>
                          <a:cs typeface="Times New Roman"/>
                        </a:rPr>
                        <a:t>..</a:t>
                      </a:r>
                      <a:r>
                        <a:rPr lang="ru-RU" sz="1600" dirty="0">
                          <a:solidFill>
                            <a:schemeClr val="bg1"/>
                          </a:solidFill>
                          <a:latin typeface="Times New Roman"/>
                          <a:ea typeface="Times New Roman"/>
                          <a:cs typeface="Times New Roman"/>
                        </a:rPr>
                        <a:t>]</a:t>
                      </a:r>
                      <a:r>
                        <a:rPr lang="be-BY" sz="1600" dirty="0">
                          <a:solidFill>
                            <a:schemeClr val="bg1"/>
                          </a:solidFill>
                          <a:latin typeface="Times New Roman"/>
                          <a:ea typeface="Times New Roman"/>
                          <a:cs typeface="Times New Roman"/>
                        </a:rPr>
                        <a:t>.</a:t>
                      </a:r>
                      <a:endParaRPr lang="ru-RU" sz="1600" dirty="0">
                        <a:solidFill>
                          <a:schemeClr val="bg1"/>
                        </a:solidFill>
                        <a:latin typeface="Times New Roman"/>
                        <a:ea typeface="Times New Roman"/>
                        <a:cs typeface="Times New Roman"/>
                      </a:endParaRPr>
                    </a:p>
                    <a:p>
                      <a:pPr algn="ctr">
                        <a:spcAft>
                          <a:spcPts val="0"/>
                        </a:spcAft>
                      </a:pPr>
                      <a:r>
                        <a:rPr lang="be-BY" sz="1600" i="1" dirty="0">
                          <a:solidFill>
                            <a:schemeClr val="bg1"/>
                          </a:solidFill>
                          <a:latin typeface="Times New Roman"/>
                          <a:ea typeface="Times New Roman"/>
                          <a:cs typeface="Times New Roman"/>
                        </a:rPr>
                        <a:t>хоць і</a:t>
                      </a:r>
                      <a:r>
                        <a:rPr lang="be-BY" sz="1600" dirty="0">
                          <a:solidFill>
                            <a:schemeClr val="bg1"/>
                          </a:solidFill>
                          <a:latin typeface="Times New Roman"/>
                          <a:ea typeface="Times New Roman"/>
                          <a:cs typeface="Times New Roman"/>
                        </a:rPr>
                        <a:t>….</a:t>
                      </a:r>
                      <a:r>
                        <a:rPr lang="be-BY" sz="1600" b="1" dirty="0">
                          <a:solidFill>
                            <a:schemeClr val="bg1"/>
                          </a:solidFill>
                          <a:latin typeface="Times New Roman"/>
                          <a:ea typeface="Times New Roman"/>
                          <a:cs typeface="Times New Roman"/>
                        </a:rPr>
                        <a:t>,</a:t>
                      </a:r>
                      <a:r>
                        <a:rPr lang="be-BY" sz="1600" dirty="0">
                          <a:solidFill>
                            <a:schemeClr val="bg1"/>
                          </a:solidFill>
                          <a:latin typeface="Times New Roman"/>
                          <a:ea typeface="Times New Roman"/>
                          <a:cs typeface="Times New Roman"/>
                        </a:rPr>
                        <a:t> </a:t>
                      </a:r>
                      <a:r>
                        <a:rPr lang="be-BY" sz="1600" i="1" dirty="0">
                          <a:solidFill>
                            <a:schemeClr val="bg1"/>
                          </a:solidFill>
                          <a:latin typeface="Times New Roman"/>
                          <a:ea typeface="Times New Roman"/>
                          <a:cs typeface="Times New Roman"/>
                        </a:rPr>
                        <a:t>дык </a:t>
                      </a:r>
                      <a:r>
                        <a:rPr lang="be-BY" sz="1600"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але</a:t>
                      </a:r>
                      <a:r>
                        <a:rPr lang="be-BY" sz="1600"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a:t>
                      </a:r>
                      <a:endParaRPr lang="ru-RU" sz="1600" dirty="0">
                        <a:solidFill>
                          <a:schemeClr val="bg1"/>
                        </a:solidFill>
                        <a:latin typeface="Times New Roman"/>
                        <a:ea typeface="Times New Roman"/>
                        <a:cs typeface="Times New Roman"/>
                      </a:endParaRPr>
                    </a:p>
                    <a:p>
                      <a:pPr algn="ctr">
                        <a:spcAft>
                          <a:spcPts val="0"/>
                        </a:spcAft>
                      </a:pPr>
                      <a:r>
                        <a:rPr lang="be-BY" sz="1600" i="1" dirty="0">
                          <a:solidFill>
                            <a:schemeClr val="bg1"/>
                          </a:solidFill>
                          <a:latin typeface="Times New Roman"/>
                          <a:ea typeface="Times New Roman"/>
                          <a:cs typeface="Times New Roman"/>
                        </a:rPr>
                        <a:t>калі не…</a:t>
                      </a:r>
                      <a:r>
                        <a:rPr lang="be-BY" sz="1600" b="1"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дык…</a:t>
                      </a:r>
                      <a:endParaRPr lang="ru-RU" sz="1600" dirty="0">
                        <a:solidFill>
                          <a:schemeClr val="bg1"/>
                        </a:solidFill>
                        <a:latin typeface="Times New Roman"/>
                        <a:ea typeface="Times New Roman"/>
                        <a:cs typeface="Times New Roman"/>
                      </a:endParaRPr>
                    </a:p>
                    <a:p>
                      <a:pPr algn="ctr">
                        <a:spcAft>
                          <a:spcPts val="0"/>
                        </a:spcAft>
                      </a:pPr>
                      <a:r>
                        <a:rPr lang="be-BY" sz="1600" i="1" dirty="0">
                          <a:solidFill>
                            <a:schemeClr val="bg1"/>
                          </a:solidFill>
                          <a:latin typeface="Times New Roman"/>
                          <a:ea typeface="Times New Roman"/>
                          <a:cs typeface="Times New Roman"/>
                        </a:rPr>
                        <a:t>як…</a:t>
                      </a:r>
                      <a:r>
                        <a:rPr lang="be-BY" sz="1600" b="1"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так і…</a:t>
                      </a:r>
                      <a:endParaRPr lang="ru-RU" sz="1600" dirty="0">
                        <a:solidFill>
                          <a:schemeClr val="bg1"/>
                        </a:solidFill>
                        <a:latin typeface="Times New Roman"/>
                        <a:ea typeface="Times New Roman"/>
                        <a:cs typeface="Times New Roman"/>
                      </a:endParaRPr>
                    </a:p>
                    <a:p>
                      <a:pPr algn="ctr">
                        <a:spcAft>
                          <a:spcPts val="0"/>
                        </a:spcAft>
                      </a:pPr>
                      <a:r>
                        <a:rPr lang="be-BY" sz="1600" i="1" dirty="0">
                          <a:solidFill>
                            <a:schemeClr val="bg1"/>
                          </a:solidFill>
                          <a:latin typeface="Times New Roman"/>
                          <a:ea typeface="Times New Roman"/>
                          <a:cs typeface="Times New Roman"/>
                        </a:rPr>
                        <a:t>не так…</a:t>
                      </a:r>
                      <a:r>
                        <a:rPr lang="be-BY" sz="1600" b="1"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як</a:t>
                      </a:r>
                      <a:endParaRPr lang="ru-RU" sz="1600" dirty="0">
                        <a:solidFill>
                          <a:schemeClr val="bg1"/>
                        </a:solidFill>
                        <a:latin typeface="Times New Roman"/>
                        <a:ea typeface="Times New Roman"/>
                        <a:cs typeface="Times New Roman"/>
                      </a:endParaRPr>
                    </a:p>
                    <a:p>
                      <a:pPr algn="ctr">
                        <a:spcAft>
                          <a:spcPts val="0"/>
                        </a:spcAft>
                      </a:pPr>
                      <a:r>
                        <a:rPr lang="be-BY" sz="1600" b="1" dirty="0">
                          <a:solidFill>
                            <a:schemeClr val="bg1"/>
                          </a:solidFill>
                          <a:latin typeface="Times New Roman"/>
                          <a:ea typeface="Times New Roman"/>
                          <a:cs typeface="Times New Roman"/>
                        </a:rPr>
                        <a:t>парныя злучнікі </a:t>
                      </a:r>
                      <a:endParaRPr lang="ru-RU" sz="16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just">
                        <a:spcAft>
                          <a:spcPts val="0"/>
                        </a:spcAft>
                      </a:pPr>
                      <a:r>
                        <a:rPr lang="be-BY" sz="1600" i="1" dirty="0">
                          <a:solidFill>
                            <a:schemeClr val="bg1"/>
                          </a:solidFill>
                          <a:latin typeface="Times New Roman"/>
                          <a:ea typeface="Times New Roman"/>
                          <a:cs typeface="Times New Roman"/>
                        </a:rPr>
                        <a:t>Чырвоныя ягады рабіны </a:t>
                      </a:r>
                      <a:r>
                        <a:rPr lang="be-BY" sz="1600" b="1" i="1" dirty="0">
                          <a:solidFill>
                            <a:schemeClr val="bg1"/>
                          </a:solidFill>
                          <a:latin typeface="Times New Roman"/>
                          <a:ea typeface="Times New Roman"/>
                          <a:cs typeface="Times New Roman"/>
                        </a:rPr>
                        <a:t>не толькі</a:t>
                      </a:r>
                      <a:r>
                        <a:rPr lang="be-BY" sz="1600" i="1" dirty="0">
                          <a:solidFill>
                            <a:schemeClr val="bg1"/>
                          </a:solidFill>
                          <a:latin typeface="Times New Roman"/>
                          <a:ea typeface="Times New Roman"/>
                          <a:cs typeface="Times New Roman"/>
                        </a:rPr>
                        <a:t> прыгожыя</a:t>
                      </a:r>
                      <a:r>
                        <a:rPr lang="be-BY" sz="1600" b="1" dirty="0">
                          <a:solidFill>
                            <a:schemeClr val="bg1"/>
                          </a:solidFill>
                          <a:latin typeface="Times New Roman"/>
                          <a:ea typeface="Times New Roman"/>
                          <a:cs typeface="Times New Roman"/>
                        </a:rPr>
                        <a:t>, </a:t>
                      </a:r>
                      <a:r>
                        <a:rPr lang="be-BY" sz="1600" b="1" i="1" dirty="0">
                          <a:solidFill>
                            <a:schemeClr val="bg1"/>
                          </a:solidFill>
                          <a:latin typeface="Times New Roman"/>
                          <a:ea typeface="Times New Roman"/>
                          <a:cs typeface="Times New Roman"/>
                        </a:rPr>
                        <a:t>але</a:t>
                      </a:r>
                      <a:r>
                        <a:rPr lang="be-BY" sz="1600" i="1" dirty="0">
                          <a:solidFill>
                            <a:schemeClr val="bg1"/>
                          </a:solidFill>
                          <a:latin typeface="Times New Roman"/>
                          <a:ea typeface="Times New Roman"/>
                          <a:cs typeface="Times New Roman"/>
                        </a:rPr>
                        <a:t> </a:t>
                      </a:r>
                      <a:r>
                        <a:rPr lang="be-BY" sz="1600" b="1" i="1" dirty="0">
                          <a:solidFill>
                            <a:schemeClr val="bg1"/>
                          </a:solidFill>
                          <a:latin typeface="Times New Roman"/>
                          <a:ea typeface="Times New Roman"/>
                          <a:cs typeface="Times New Roman"/>
                        </a:rPr>
                        <a:t>і</a:t>
                      </a:r>
                      <a:r>
                        <a:rPr lang="be-BY" sz="1600" i="1" dirty="0">
                          <a:solidFill>
                            <a:schemeClr val="bg1"/>
                          </a:solidFill>
                          <a:latin typeface="Times New Roman"/>
                          <a:ea typeface="Times New Roman"/>
                          <a:cs typeface="Times New Roman"/>
                        </a:rPr>
                        <a:t> карысныя.</a:t>
                      </a:r>
                      <a:endParaRPr lang="ru-RU" sz="1600" dirty="0">
                        <a:solidFill>
                          <a:schemeClr val="bg1"/>
                        </a:solidFill>
                        <a:latin typeface="Times New Roman"/>
                        <a:ea typeface="Times New Roman"/>
                        <a:cs typeface="Times New Roman"/>
                      </a:endParaRPr>
                    </a:p>
                    <a:p>
                      <a:pPr algn="just">
                        <a:spcAft>
                          <a:spcPts val="0"/>
                        </a:spcAft>
                      </a:pPr>
                      <a:r>
                        <a:rPr lang="be-BY" sz="1600" i="1" dirty="0">
                          <a:solidFill>
                            <a:schemeClr val="bg1"/>
                          </a:solidFill>
                          <a:latin typeface="Times New Roman"/>
                          <a:ea typeface="Times New Roman"/>
                          <a:cs typeface="Times New Roman"/>
                        </a:rPr>
                        <a:t>Работу трэба закончыць </a:t>
                      </a:r>
                      <a:r>
                        <a:rPr lang="be-BY" sz="1600" b="1" i="1" dirty="0">
                          <a:solidFill>
                            <a:schemeClr val="bg1"/>
                          </a:solidFill>
                          <a:latin typeface="Times New Roman"/>
                          <a:ea typeface="Times New Roman"/>
                          <a:cs typeface="Times New Roman"/>
                        </a:rPr>
                        <a:t>калі не</a:t>
                      </a:r>
                      <a:r>
                        <a:rPr lang="be-BY" sz="1600" i="1" dirty="0">
                          <a:solidFill>
                            <a:schemeClr val="bg1"/>
                          </a:solidFill>
                          <a:latin typeface="Times New Roman"/>
                          <a:ea typeface="Times New Roman"/>
                          <a:cs typeface="Times New Roman"/>
                        </a:rPr>
                        <a:t> сёння</a:t>
                      </a:r>
                      <a:r>
                        <a:rPr lang="be-BY" sz="1600" b="1" dirty="0">
                          <a:solidFill>
                            <a:schemeClr val="bg1"/>
                          </a:solidFill>
                          <a:latin typeface="Times New Roman"/>
                          <a:ea typeface="Times New Roman"/>
                          <a:cs typeface="Times New Roman"/>
                        </a:rPr>
                        <a:t>, </a:t>
                      </a:r>
                      <a:r>
                        <a:rPr lang="be-BY" sz="1600" b="1" i="1" dirty="0">
                          <a:solidFill>
                            <a:schemeClr val="bg1"/>
                          </a:solidFill>
                          <a:latin typeface="Times New Roman"/>
                          <a:ea typeface="Times New Roman"/>
                          <a:cs typeface="Times New Roman"/>
                        </a:rPr>
                        <a:t>дык</a:t>
                      </a:r>
                      <a:r>
                        <a:rPr lang="be-BY" sz="1600" i="1" dirty="0">
                          <a:solidFill>
                            <a:schemeClr val="bg1"/>
                          </a:solidFill>
                          <a:latin typeface="Times New Roman"/>
                          <a:ea typeface="Times New Roman"/>
                          <a:cs typeface="Times New Roman"/>
                        </a:rPr>
                        <a:t> заўтра.</a:t>
                      </a:r>
                      <a:endParaRPr lang="ru-RU" sz="1600" dirty="0">
                        <a:solidFill>
                          <a:schemeClr val="bg1"/>
                        </a:solidFill>
                        <a:latin typeface="Times New Roman"/>
                        <a:ea typeface="Times New Roman"/>
                        <a:cs typeface="Times New Roman"/>
                      </a:endParaRPr>
                    </a:p>
                    <a:p>
                      <a:pPr algn="just">
                        <a:spcAft>
                          <a:spcPts val="0"/>
                        </a:spcAft>
                      </a:pPr>
                      <a:r>
                        <a:rPr lang="be-BY" sz="1600" i="1" dirty="0">
                          <a:solidFill>
                            <a:schemeClr val="bg1"/>
                          </a:solidFill>
                          <a:latin typeface="Times New Roman"/>
                          <a:ea typeface="Times New Roman"/>
                          <a:cs typeface="Times New Roman"/>
                        </a:rPr>
                        <a:t>Дні стаялі </a:t>
                      </a:r>
                      <a:r>
                        <a:rPr lang="be-BY" sz="1600" b="1" i="1" dirty="0">
                          <a:solidFill>
                            <a:schemeClr val="bg1"/>
                          </a:solidFill>
                          <a:latin typeface="Times New Roman"/>
                          <a:ea typeface="Times New Roman"/>
                          <a:cs typeface="Times New Roman"/>
                        </a:rPr>
                        <a:t>хоць і</a:t>
                      </a:r>
                      <a:r>
                        <a:rPr lang="be-BY" sz="1600" i="1" dirty="0">
                          <a:solidFill>
                            <a:schemeClr val="bg1"/>
                          </a:solidFill>
                          <a:latin typeface="Times New Roman"/>
                          <a:ea typeface="Times New Roman"/>
                          <a:cs typeface="Times New Roman"/>
                        </a:rPr>
                        <a:t> пахмурныя</a:t>
                      </a:r>
                      <a:r>
                        <a:rPr lang="be-BY" sz="1600" b="1"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a:t>
                      </a:r>
                      <a:r>
                        <a:rPr lang="be-BY" sz="1600" b="1" i="1" dirty="0">
                          <a:solidFill>
                            <a:schemeClr val="bg1"/>
                          </a:solidFill>
                          <a:latin typeface="Times New Roman"/>
                          <a:ea typeface="Times New Roman"/>
                          <a:cs typeface="Times New Roman"/>
                        </a:rPr>
                        <a:t>але </a:t>
                      </a:r>
                      <a:r>
                        <a:rPr lang="be-BY" sz="1600" i="1" dirty="0">
                          <a:solidFill>
                            <a:schemeClr val="bg1"/>
                          </a:solidFill>
                          <a:latin typeface="Times New Roman"/>
                          <a:ea typeface="Times New Roman"/>
                          <a:cs typeface="Times New Roman"/>
                        </a:rPr>
                        <a:t>цёплыя. </a:t>
                      </a:r>
                      <a:endParaRPr lang="ru-RU" sz="1600" dirty="0">
                        <a:solidFill>
                          <a:schemeClr val="bg1"/>
                        </a:solidFill>
                        <a:latin typeface="Times New Roman"/>
                        <a:ea typeface="Times New Roman"/>
                        <a:cs typeface="Times New Roman"/>
                      </a:endParaRPr>
                    </a:p>
                    <a:p>
                      <a:pPr algn="just">
                        <a:spcAft>
                          <a:spcPts val="0"/>
                        </a:spcAft>
                      </a:pPr>
                      <a:r>
                        <a:rPr lang="be-BY" sz="1600" i="1" dirty="0">
                          <a:solidFill>
                            <a:schemeClr val="bg1"/>
                          </a:solidFill>
                          <a:latin typeface="Times New Roman"/>
                          <a:ea typeface="Times New Roman"/>
                          <a:cs typeface="Times New Roman"/>
                        </a:rPr>
                        <a:t>У гэтым лесе раслі </a:t>
                      </a:r>
                      <a:r>
                        <a:rPr lang="be-BY" sz="1600" b="1" i="1" dirty="0">
                          <a:solidFill>
                            <a:schemeClr val="bg1"/>
                          </a:solidFill>
                          <a:latin typeface="Times New Roman"/>
                          <a:ea typeface="Times New Roman"/>
                          <a:cs typeface="Times New Roman"/>
                        </a:rPr>
                        <a:t>як</a:t>
                      </a:r>
                      <a:r>
                        <a:rPr lang="be-BY" sz="1600" i="1" dirty="0">
                          <a:solidFill>
                            <a:schemeClr val="bg1"/>
                          </a:solidFill>
                          <a:latin typeface="Times New Roman"/>
                          <a:ea typeface="Times New Roman"/>
                          <a:cs typeface="Times New Roman"/>
                        </a:rPr>
                        <a:t> хвойныя</a:t>
                      </a:r>
                      <a:r>
                        <a:rPr lang="be-BY" sz="1600"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a:t>
                      </a:r>
                      <a:r>
                        <a:rPr lang="be-BY" sz="1600" b="1" i="1" dirty="0">
                          <a:solidFill>
                            <a:schemeClr val="bg1"/>
                          </a:solidFill>
                          <a:latin typeface="Times New Roman"/>
                          <a:ea typeface="Times New Roman"/>
                          <a:cs typeface="Times New Roman"/>
                        </a:rPr>
                        <a:t>так</a:t>
                      </a:r>
                      <a:r>
                        <a:rPr lang="be-BY" sz="1600" i="1" dirty="0">
                          <a:solidFill>
                            <a:schemeClr val="bg1"/>
                          </a:solidFill>
                          <a:latin typeface="Times New Roman"/>
                          <a:ea typeface="Times New Roman"/>
                          <a:cs typeface="Times New Roman"/>
                        </a:rPr>
                        <a:t> і ліставыя дрэвы</a:t>
                      </a:r>
                      <a:endParaRPr lang="ru-RU" sz="16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14290"/>
            <a:ext cx="8858312" cy="1357322"/>
          </a:xfrm>
        </p:spPr>
        <p:txBody>
          <a:bodyPr>
            <a:normAutofit fontScale="90000"/>
          </a:bodyPr>
          <a:lstStyle/>
          <a:p>
            <a:r>
              <a:rPr lang="be-BY" sz="3100" b="1" dirty="0" smtClean="0"/>
              <a:t>2. Знакі </a:t>
            </a:r>
            <a:r>
              <a:rPr lang="be-BY" sz="3100" b="1" dirty="0" smtClean="0"/>
              <a:t>прыпынку </a:t>
            </a:r>
            <a:br>
              <a:rPr lang="be-BY" sz="3100" b="1" dirty="0" smtClean="0"/>
            </a:br>
            <a:r>
              <a:rPr lang="be-BY" sz="3100" b="1" dirty="0" smtClean="0"/>
              <a:t>ў сказах з аднароднымі членамі </a:t>
            </a:r>
            <a:r>
              <a:rPr lang="be-BY" sz="3100" b="1" dirty="0" smtClean="0"/>
              <a:t>сказа</a:t>
            </a:r>
            <a:br>
              <a:rPr lang="be-BY" sz="3100" b="1" dirty="0" smtClean="0"/>
            </a:br>
            <a:r>
              <a:rPr lang="be-BY" sz="2000" b="1" dirty="0" smtClean="0">
                <a:solidFill>
                  <a:srgbClr val="FFFF00"/>
                </a:solidFill>
              </a:rPr>
              <a:t>(ПРАЦЯГ)</a:t>
            </a:r>
            <a:r>
              <a:rPr lang="be-BY" sz="2000" b="1" dirty="0" smtClean="0">
                <a:solidFill>
                  <a:srgbClr val="00B0F0"/>
                </a:solidFill>
              </a:rPr>
              <a:t/>
            </a:r>
            <a:br>
              <a:rPr lang="be-BY" sz="2000" b="1" dirty="0" smtClean="0">
                <a:solidFill>
                  <a:srgbClr val="00B0F0"/>
                </a:solidFill>
              </a:rPr>
            </a:br>
            <a:r>
              <a:rPr lang="be-BY" sz="2000" b="1" dirty="0" smtClean="0">
                <a:solidFill>
                  <a:srgbClr val="00B0F0"/>
                </a:solidFill>
              </a:rPr>
              <a:t> </a:t>
            </a:r>
            <a:endParaRPr lang="ru-RU" sz="2000" dirty="0">
              <a:solidFill>
                <a:srgbClr val="00B0F0"/>
              </a:solidFill>
            </a:endParaRPr>
          </a:p>
        </p:txBody>
      </p:sp>
      <p:graphicFrame>
        <p:nvGraphicFramePr>
          <p:cNvPr id="4" name="Таблица 3"/>
          <p:cNvGraphicFramePr>
            <a:graphicFrameLocks noGrp="1"/>
          </p:cNvGraphicFramePr>
          <p:nvPr/>
        </p:nvGraphicFramePr>
        <p:xfrm>
          <a:off x="142844" y="1397000"/>
          <a:ext cx="8858312" cy="4389120"/>
        </p:xfrm>
        <a:graphic>
          <a:graphicData uri="http://schemas.openxmlformats.org/drawingml/2006/table">
            <a:tbl>
              <a:tblPr/>
              <a:tblGrid>
                <a:gridCol w="3251474"/>
                <a:gridCol w="5606838"/>
              </a:tblGrid>
              <a:tr h="317488">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be-BY" sz="1800" b="1" dirty="0" smtClean="0">
                          <a:latin typeface="Times New Roman"/>
                          <a:ea typeface="Times New Roman"/>
                          <a:cs typeface="Times New Roman"/>
                        </a:rPr>
                        <a:t>а) КОСКІ СТАВЯЦЦА </a:t>
                      </a:r>
                      <a:endParaRPr lang="ru-RU" sz="1800" b="1" dirty="0" smtClean="0">
                        <a:latin typeface="Times New Roman"/>
                        <a:ea typeface="Times New Roman"/>
                        <a:cs typeface="Times New Roman"/>
                      </a:endParaRPr>
                    </a:p>
                    <a:p>
                      <a:pPr algn="ctr">
                        <a:spcAft>
                          <a:spcPts val="0"/>
                        </a:spcAft>
                      </a:pPr>
                      <a:endParaRPr lang="ru-RU" sz="18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just">
                        <a:spcAft>
                          <a:spcPts val="0"/>
                        </a:spcAft>
                      </a:pPr>
                      <a:endParaRPr lang="ru-RU" sz="18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848">
                <a:tc>
                  <a:txBody>
                    <a:bodyPr/>
                    <a:lstStyle/>
                    <a:p>
                      <a:pPr algn="ctr">
                        <a:spcAft>
                          <a:spcPts val="0"/>
                        </a:spcAft>
                      </a:pPr>
                      <a:r>
                        <a:rPr lang="be-BY" sz="1800" dirty="0">
                          <a:solidFill>
                            <a:schemeClr val="bg1"/>
                          </a:solidFill>
                          <a:latin typeface="Times New Roman"/>
                          <a:ea typeface="Times New Roman"/>
                          <a:cs typeface="Times New Roman"/>
                        </a:rPr>
                        <a:t>[ О,  і </a:t>
                      </a:r>
                      <a:r>
                        <a:rPr lang="ru-RU" sz="1800" dirty="0">
                          <a:solidFill>
                            <a:schemeClr val="bg1"/>
                          </a:solidFill>
                          <a:latin typeface="Times New Roman"/>
                          <a:ea typeface="Times New Roman"/>
                          <a:cs typeface="Times New Roman"/>
                        </a:rPr>
                        <a:t>O</a:t>
                      </a:r>
                      <a:r>
                        <a:rPr lang="be-BY" sz="1800" dirty="0">
                          <a:solidFill>
                            <a:schemeClr val="bg1"/>
                          </a:solidFill>
                          <a:latin typeface="Times New Roman"/>
                          <a:ea typeface="Times New Roman"/>
                          <a:cs typeface="Times New Roman"/>
                        </a:rPr>
                        <a:t>, і </a:t>
                      </a:r>
                      <a:r>
                        <a:rPr lang="ru-RU" sz="1800" dirty="0">
                          <a:solidFill>
                            <a:schemeClr val="bg1"/>
                          </a:solidFill>
                          <a:latin typeface="Times New Roman"/>
                          <a:ea typeface="Times New Roman"/>
                          <a:cs typeface="Times New Roman"/>
                        </a:rPr>
                        <a:t>O</a:t>
                      </a:r>
                      <a:r>
                        <a:rPr lang="be-BY" sz="1800"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c>
                  <a:txBody>
                    <a:bodyPr/>
                    <a:lstStyle/>
                    <a:p>
                      <a:pPr algn="just">
                        <a:spcAft>
                          <a:spcPts val="0"/>
                        </a:spcAft>
                      </a:pPr>
                      <a:r>
                        <a:rPr lang="be-BY" sz="1800" i="1" dirty="0">
                          <a:solidFill>
                            <a:schemeClr val="bg1"/>
                          </a:solidFill>
                          <a:latin typeface="Times New Roman"/>
                          <a:ea typeface="Times New Roman"/>
                          <a:cs typeface="Times New Roman"/>
                        </a:rPr>
                        <a:t>Таполі</a:t>
                      </a:r>
                      <a:r>
                        <a:rPr lang="be-BY" sz="1800" b="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і ліпы</a:t>
                      </a:r>
                      <a:r>
                        <a:rPr lang="be-BY" sz="1800" b="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і клёны ў парку шумяць маладым.</a:t>
                      </a:r>
                      <a:endParaRPr lang="ru-RU" sz="18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r>
              <a:tr h="523695">
                <a:tc>
                  <a:txBody>
                    <a:bodyPr/>
                    <a:lstStyle/>
                    <a:p>
                      <a:pPr algn="ctr">
                        <a:spcAft>
                          <a:spcPts val="0"/>
                        </a:spcAft>
                      </a:pPr>
                      <a:r>
                        <a:rPr lang="be-BY" sz="1800" dirty="0">
                          <a:latin typeface="Times New Roman"/>
                          <a:ea typeface="Times New Roman"/>
                          <a:cs typeface="Times New Roman"/>
                        </a:rPr>
                        <a:t>[ ... і О, і </a:t>
                      </a:r>
                      <a:r>
                        <a:rPr lang="ru-RU" sz="1800" dirty="0">
                          <a:latin typeface="Times New Roman"/>
                          <a:ea typeface="Times New Roman"/>
                          <a:cs typeface="Times New Roman"/>
                        </a:rPr>
                        <a:t>O</a:t>
                      </a:r>
                      <a:r>
                        <a:rPr lang="be-BY" sz="1800" dirty="0">
                          <a:latin typeface="Times New Roman"/>
                          <a:ea typeface="Times New Roman"/>
                          <a:cs typeface="Times New Roman"/>
                        </a:rPr>
                        <a:t>, і О... ].</a:t>
                      </a:r>
                      <a:endParaRPr lang="ru-RU" sz="18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be-BY" sz="1800" i="1" dirty="0">
                          <a:latin typeface="Times New Roman"/>
                          <a:ea typeface="Times New Roman"/>
                          <a:cs typeface="Times New Roman"/>
                        </a:rPr>
                        <a:t>Зямля ж, ох, многа патрабуе:і догляду</a:t>
                      </a:r>
                      <a:r>
                        <a:rPr lang="be-BY" sz="1800" b="1" dirty="0">
                          <a:latin typeface="Times New Roman"/>
                          <a:ea typeface="Times New Roman"/>
                          <a:cs typeface="Times New Roman"/>
                        </a:rPr>
                        <a:t>,</a:t>
                      </a:r>
                      <a:r>
                        <a:rPr lang="be-BY" sz="1800" i="1" dirty="0">
                          <a:latin typeface="Times New Roman"/>
                          <a:ea typeface="Times New Roman"/>
                          <a:cs typeface="Times New Roman"/>
                        </a:rPr>
                        <a:t> і той увагі</a:t>
                      </a:r>
                      <a:r>
                        <a:rPr lang="be-BY" sz="1800" b="1" dirty="0">
                          <a:latin typeface="Times New Roman"/>
                          <a:ea typeface="Times New Roman"/>
                          <a:cs typeface="Times New Roman"/>
                        </a:rPr>
                        <a:t>, </a:t>
                      </a:r>
                      <a:r>
                        <a:rPr lang="be-BY" sz="1800" i="1" dirty="0">
                          <a:latin typeface="Times New Roman"/>
                          <a:ea typeface="Times New Roman"/>
                          <a:cs typeface="Times New Roman"/>
                        </a:rPr>
                        <a:t>і</a:t>
                      </a:r>
                      <a:r>
                        <a:rPr lang="be-BY" sz="1800" b="1" dirty="0">
                          <a:latin typeface="Times New Roman"/>
                          <a:ea typeface="Times New Roman"/>
                          <a:cs typeface="Times New Roman"/>
                        </a:rPr>
                        <a:t>,</a:t>
                      </a:r>
                      <a:r>
                        <a:rPr lang="be-BY" sz="1800" i="1" dirty="0">
                          <a:latin typeface="Times New Roman"/>
                          <a:ea typeface="Times New Roman"/>
                          <a:cs typeface="Times New Roman"/>
                        </a:rPr>
                        <a:t> калі хочаце, павагі </a:t>
                      </a:r>
                      <a:r>
                        <a:rPr lang="be-BY" sz="1800" dirty="0">
                          <a:latin typeface="Times New Roman"/>
                          <a:ea typeface="Times New Roman"/>
                          <a:cs typeface="Times New Roman"/>
                        </a:rPr>
                        <a:t>(Я.Колас)</a:t>
                      </a:r>
                      <a:endParaRPr lang="ru-RU" sz="18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5543">
                <a:tc>
                  <a:txBody>
                    <a:bodyPr/>
                    <a:lstStyle/>
                    <a:p>
                      <a:pPr algn="ctr">
                        <a:spcAft>
                          <a:spcPts val="0"/>
                        </a:spcAft>
                      </a:pPr>
                      <a:r>
                        <a:rPr lang="en-US" sz="1800"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О, </a:t>
                      </a:r>
                      <a:r>
                        <a:rPr lang="ru-RU" sz="1800" dirty="0">
                          <a:solidFill>
                            <a:schemeClr val="bg1"/>
                          </a:solidFill>
                          <a:latin typeface="Times New Roman"/>
                          <a:ea typeface="Times New Roman"/>
                          <a:cs typeface="Times New Roman"/>
                        </a:rPr>
                        <a:t>O</a:t>
                      </a:r>
                      <a:r>
                        <a:rPr lang="be-BY" sz="1800" dirty="0">
                          <a:solidFill>
                            <a:schemeClr val="bg1"/>
                          </a:solidFill>
                          <a:latin typeface="Times New Roman"/>
                          <a:ea typeface="Times New Roman"/>
                          <a:cs typeface="Times New Roman"/>
                        </a:rPr>
                        <a:t>, і* </a:t>
                      </a:r>
                      <a:r>
                        <a:rPr lang="ru-RU" sz="1800" dirty="0">
                          <a:solidFill>
                            <a:schemeClr val="bg1"/>
                          </a:solidFill>
                          <a:latin typeface="Times New Roman"/>
                          <a:ea typeface="Times New Roman"/>
                          <a:cs typeface="Times New Roman"/>
                        </a:rPr>
                        <a:t>O</a:t>
                      </a:r>
                      <a:r>
                        <a:rPr lang="en-US" sz="1800"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lgn="ctr">
                        <a:spcAft>
                          <a:spcPts val="0"/>
                        </a:spcAft>
                      </a:pPr>
                      <a:r>
                        <a:rPr lang="be-BY" sz="1800" i="1" dirty="0">
                          <a:solidFill>
                            <a:schemeClr val="bg1"/>
                          </a:solidFill>
                          <a:latin typeface="Times New Roman"/>
                          <a:ea typeface="Times New Roman"/>
                          <a:cs typeface="Times New Roman"/>
                        </a:rPr>
                        <a:t>*ці, або</a:t>
                      </a:r>
                      <a:endParaRPr lang="ru-RU" sz="18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c>
                  <a:txBody>
                    <a:bodyPr/>
                    <a:lstStyle/>
                    <a:p>
                      <a:pPr algn="just">
                        <a:spcAft>
                          <a:spcPts val="0"/>
                        </a:spcAft>
                      </a:pPr>
                      <a:r>
                        <a:rPr lang="be-BY" sz="1800" i="1" dirty="0">
                          <a:solidFill>
                            <a:schemeClr val="bg1"/>
                          </a:solidFill>
                          <a:latin typeface="Times New Roman"/>
                          <a:ea typeface="Times New Roman"/>
                          <a:cs typeface="Times New Roman"/>
                        </a:rPr>
                        <a:t>Мароз бярэцца</a:t>
                      </a:r>
                      <a:r>
                        <a:rPr lang="be-BY" sz="1800" b="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паціскае</a:t>
                      </a:r>
                      <a:r>
                        <a:rPr lang="be-BY" sz="1800" b="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a:t>
                      </a:r>
                      <a:endParaRPr lang="ru-RU" sz="1800" dirty="0">
                        <a:solidFill>
                          <a:schemeClr val="bg1"/>
                        </a:solidFill>
                        <a:latin typeface="Times New Roman"/>
                        <a:ea typeface="Times New Roman"/>
                        <a:cs typeface="Times New Roman"/>
                      </a:endParaRPr>
                    </a:p>
                    <a:p>
                      <a:pPr algn="just">
                        <a:spcAft>
                          <a:spcPts val="0"/>
                        </a:spcAft>
                      </a:pPr>
                      <a:r>
                        <a:rPr lang="be-BY" sz="1800" i="1" dirty="0">
                          <a:solidFill>
                            <a:schemeClr val="bg1"/>
                          </a:solidFill>
                          <a:latin typeface="Times New Roman"/>
                          <a:ea typeface="Times New Roman"/>
                          <a:cs typeface="Times New Roman"/>
                        </a:rPr>
                        <a:t>Па лесе лускае</a:t>
                      </a:r>
                      <a:r>
                        <a:rPr lang="be-BY" sz="1800" b="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гуляе</a:t>
                      </a:r>
                      <a:r>
                        <a:rPr lang="be-BY" sz="1800" b="1"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p>
                      <a:pPr algn="just">
                        <a:spcAft>
                          <a:spcPts val="0"/>
                        </a:spcAft>
                      </a:pPr>
                      <a:r>
                        <a:rPr lang="be-BY" sz="1800" i="1" dirty="0">
                          <a:solidFill>
                            <a:schemeClr val="bg1"/>
                          </a:solidFill>
                          <a:latin typeface="Times New Roman"/>
                          <a:ea typeface="Times New Roman"/>
                          <a:cs typeface="Times New Roman"/>
                        </a:rPr>
                        <a:t>І хусты тчэ на беражку. </a:t>
                      </a:r>
                      <a:r>
                        <a:rPr lang="be-BY" sz="1800" dirty="0">
                          <a:solidFill>
                            <a:schemeClr val="bg1"/>
                          </a:solidFill>
                          <a:latin typeface="Times New Roman"/>
                          <a:ea typeface="Times New Roman"/>
                          <a:cs typeface="Times New Roman"/>
                        </a:rPr>
                        <a:t>(Я.Колас)</a:t>
                      </a:r>
                      <a:endParaRPr lang="ru-RU" sz="18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r>
              <a:tr h="785543">
                <a:tc>
                  <a:txBody>
                    <a:bodyPr/>
                    <a:lstStyle/>
                    <a:p>
                      <a:pPr algn="ctr">
                        <a:spcAft>
                          <a:spcPts val="0"/>
                        </a:spcAft>
                      </a:pPr>
                      <a:r>
                        <a:rPr lang="en-US" sz="1800">
                          <a:latin typeface="Times New Roman"/>
                          <a:ea typeface="Times New Roman"/>
                          <a:cs typeface="Times New Roman"/>
                        </a:rPr>
                        <a:t>[</a:t>
                      </a:r>
                      <a:r>
                        <a:rPr lang="be-BY" sz="1800">
                          <a:latin typeface="Times New Roman"/>
                          <a:ea typeface="Times New Roman"/>
                          <a:cs typeface="Times New Roman"/>
                        </a:rPr>
                        <a:t>...О, О, і О, і О...</a:t>
                      </a:r>
                      <a:r>
                        <a:rPr lang="en-US" sz="1800">
                          <a:latin typeface="Times New Roman"/>
                          <a:ea typeface="Times New Roman"/>
                          <a:cs typeface="Times New Roman"/>
                        </a:rPr>
                        <a:t>]</a:t>
                      </a:r>
                      <a:r>
                        <a:rPr lang="be-BY" sz="1800">
                          <a:latin typeface="Times New Roman"/>
                          <a:ea typeface="Times New Roman"/>
                          <a:cs typeface="Times New Roman"/>
                        </a:rPr>
                        <a:t>.</a:t>
                      </a:r>
                      <a:endParaRPr lang="ru-RU" sz="180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be-BY" sz="1800" i="1" dirty="0">
                          <a:latin typeface="Times New Roman"/>
                          <a:ea typeface="Times New Roman"/>
                          <a:cs typeface="Times New Roman"/>
                        </a:rPr>
                        <a:t>Знала ты</a:t>
                      </a:r>
                      <a:r>
                        <a:rPr lang="be-BY" sz="1800" b="1" dirty="0">
                          <a:latin typeface="Times New Roman"/>
                          <a:ea typeface="Times New Roman"/>
                          <a:cs typeface="Times New Roman"/>
                        </a:rPr>
                        <a:t>,</a:t>
                      </a:r>
                      <a:r>
                        <a:rPr lang="be-BY" sz="1800" i="1" dirty="0">
                          <a:latin typeface="Times New Roman"/>
                          <a:ea typeface="Times New Roman"/>
                          <a:cs typeface="Times New Roman"/>
                        </a:rPr>
                        <a:t> як запрасіць</a:t>
                      </a:r>
                      <a:r>
                        <a:rPr lang="be-BY" sz="1800" b="1" dirty="0">
                          <a:latin typeface="Times New Roman"/>
                          <a:ea typeface="Times New Roman"/>
                          <a:cs typeface="Times New Roman"/>
                        </a:rPr>
                        <a:t>,</a:t>
                      </a:r>
                      <a:r>
                        <a:rPr lang="be-BY" sz="1800" i="1" dirty="0">
                          <a:latin typeface="Times New Roman"/>
                          <a:ea typeface="Times New Roman"/>
                          <a:cs typeface="Times New Roman"/>
                        </a:rPr>
                        <a:t> пачаставаць</a:t>
                      </a:r>
                      <a:r>
                        <a:rPr lang="be-BY" sz="1800" dirty="0">
                          <a:latin typeface="Times New Roman"/>
                          <a:ea typeface="Times New Roman"/>
                          <a:cs typeface="Times New Roman"/>
                        </a:rPr>
                        <a:t>,</a:t>
                      </a:r>
                      <a:endParaRPr lang="ru-RU" sz="1800" dirty="0">
                        <a:latin typeface="Times New Roman"/>
                        <a:ea typeface="Times New Roman"/>
                        <a:cs typeface="Times New Roman"/>
                      </a:endParaRPr>
                    </a:p>
                    <a:p>
                      <a:pPr algn="just">
                        <a:spcAft>
                          <a:spcPts val="0"/>
                        </a:spcAft>
                      </a:pPr>
                      <a:r>
                        <a:rPr lang="be-BY" sz="1800" i="1" dirty="0">
                          <a:latin typeface="Times New Roman"/>
                          <a:ea typeface="Times New Roman"/>
                          <a:cs typeface="Times New Roman"/>
                        </a:rPr>
                        <a:t>І дарэчы слова добрае сказаць...</a:t>
                      </a:r>
                      <a:r>
                        <a:rPr lang="be-BY" sz="1800" dirty="0">
                          <a:latin typeface="Times New Roman"/>
                          <a:ea typeface="Times New Roman"/>
                          <a:cs typeface="Times New Roman"/>
                        </a:rPr>
                        <a:t>(,)</a:t>
                      </a:r>
                      <a:endParaRPr lang="ru-RU" sz="1800" dirty="0">
                        <a:latin typeface="Times New Roman"/>
                        <a:ea typeface="Times New Roman"/>
                        <a:cs typeface="Times New Roman"/>
                      </a:endParaRPr>
                    </a:p>
                    <a:p>
                      <a:pPr algn="just">
                        <a:spcAft>
                          <a:spcPts val="0"/>
                        </a:spcAft>
                      </a:pPr>
                      <a:r>
                        <a:rPr lang="be-BY" sz="1800" i="1" dirty="0">
                          <a:latin typeface="Times New Roman"/>
                          <a:ea typeface="Times New Roman"/>
                          <a:cs typeface="Times New Roman"/>
                        </a:rPr>
                        <a:t>І разважыць</a:t>
                      </a:r>
                      <a:r>
                        <a:rPr lang="be-BY" sz="1800" b="1" dirty="0">
                          <a:latin typeface="Times New Roman"/>
                          <a:ea typeface="Times New Roman"/>
                          <a:cs typeface="Times New Roman"/>
                        </a:rPr>
                        <a:t>,</a:t>
                      </a:r>
                      <a:r>
                        <a:rPr lang="be-BY" sz="1800" i="1" dirty="0">
                          <a:latin typeface="Times New Roman"/>
                          <a:ea typeface="Times New Roman"/>
                          <a:cs typeface="Times New Roman"/>
                        </a:rPr>
                        <a:t> і у смутку звесяліць </a:t>
                      </a:r>
                      <a:r>
                        <a:rPr lang="be-BY" sz="1800" dirty="0">
                          <a:latin typeface="Times New Roman"/>
                          <a:ea typeface="Times New Roman"/>
                          <a:cs typeface="Times New Roman"/>
                        </a:rPr>
                        <a:t>... (М. Багдановіч)</a:t>
                      </a:r>
                      <a:r>
                        <a:rPr lang="be-BY" sz="1800" i="1" dirty="0">
                          <a:latin typeface="Times New Roman"/>
                          <a:ea typeface="Times New Roman"/>
                          <a:cs typeface="Times New Roman"/>
                        </a:rPr>
                        <a:t> </a:t>
                      </a:r>
                      <a:endParaRPr lang="ru-RU" sz="18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3695">
                <a:tc>
                  <a:txBody>
                    <a:bodyPr/>
                    <a:lstStyle/>
                    <a:p>
                      <a:pPr algn="ctr">
                        <a:spcAft>
                          <a:spcPts val="0"/>
                        </a:spcAft>
                      </a:pPr>
                      <a:r>
                        <a:rPr lang="en-US" sz="1800"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 і О, </a:t>
                      </a:r>
                      <a:r>
                        <a:rPr lang="ru-RU" sz="1800" dirty="0">
                          <a:solidFill>
                            <a:schemeClr val="bg1"/>
                          </a:solidFill>
                          <a:latin typeface="Times New Roman"/>
                          <a:ea typeface="Times New Roman"/>
                          <a:cs typeface="Times New Roman"/>
                        </a:rPr>
                        <a:t>O</a:t>
                      </a:r>
                      <a:r>
                        <a:rPr lang="be-BY" sz="1800" dirty="0">
                          <a:solidFill>
                            <a:schemeClr val="bg1"/>
                          </a:solidFill>
                          <a:latin typeface="Times New Roman"/>
                          <a:ea typeface="Times New Roman"/>
                          <a:cs typeface="Times New Roman"/>
                        </a:rPr>
                        <a:t>, О, О, і </a:t>
                      </a:r>
                      <a:r>
                        <a:rPr lang="ru-RU" sz="1800" dirty="0">
                          <a:solidFill>
                            <a:schemeClr val="bg1"/>
                          </a:solidFill>
                          <a:latin typeface="Times New Roman"/>
                          <a:ea typeface="Times New Roman"/>
                          <a:cs typeface="Times New Roman"/>
                        </a:rPr>
                        <a:t>O</a:t>
                      </a:r>
                      <a:r>
                        <a:rPr lang="en-US" sz="1800" dirty="0">
                          <a:solidFill>
                            <a:schemeClr val="bg1"/>
                          </a:solidFill>
                          <a:latin typeface="Times New Roman"/>
                          <a:ea typeface="Times New Roman"/>
                          <a:cs typeface="Times New Roman"/>
                        </a:rPr>
                        <a:t>]</a:t>
                      </a:r>
                      <a:r>
                        <a:rPr lang="be-BY" sz="1800" dirty="0">
                          <a:solidFill>
                            <a:schemeClr val="bg1"/>
                          </a:solidFill>
                          <a:latin typeface="Times New Roman"/>
                          <a:ea typeface="Times New Roman"/>
                          <a:cs typeface="Times New Roman"/>
                        </a:rPr>
                        <a:t>.</a:t>
                      </a:r>
                      <a:endParaRPr lang="ru-RU" sz="18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c>
                  <a:txBody>
                    <a:bodyPr/>
                    <a:lstStyle/>
                    <a:p>
                      <a:pPr algn="just">
                        <a:spcAft>
                          <a:spcPts val="0"/>
                        </a:spcAft>
                      </a:pPr>
                      <a:r>
                        <a:rPr lang="be-BY" sz="1800" i="1" dirty="0">
                          <a:solidFill>
                            <a:schemeClr val="bg1"/>
                          </a:solidFill>
                          <a:latin typeface="Times New Roman"/>
                          <a:ea typeface="Times New Roman"/>
                          <a:cs typeface="Times New Roman"/>
                        </a:rPr>
                        <a:t>І лугам</a:t>
                      </a:r>
                      <a:r>
                        <a:rPr lang="be-BY" sz="1800" b="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касагорам</a:t>
                      </a:r>
                      <a:r>
                        <a:rPr lang="be-BY" sz="1800" b="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нівам</a:t>
                      </a:r>
                      <a:r>
                        <a:rPr lang="be-BY" sz="1800" b="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пушчам</a:t>
                      </a:r>
                      <a:r>
                        <a:rPr lang="be-BY" sz="1800" b="1" dirty="0">
                          <a:solidFill>
                            <a:schemeClr val="bg1"/>
                          </a:solidFill>
                          <a:latin typeface="Times New Roman"/>
                          <a:ea typeface="Times New Roman"/>
                          <a:cs typeface="Times New Roman"/>
                        </a:rPr>
                        <a:t>,</a:t>
                      </a:r>
                      <a:r>
                        <a:rPr lang="be-BY" sz="1800" i="1" dirty="0">
                          <a:solidFill>
                            <a:schemeClr val="bg1"/>
                          </a:solidFill>
                          <a:latin typeface="Times New Roman"/>
                          <a:ea typeface="Times New Roman"/>
                          <a:cs typeface="Times New Roman"/>
                        </a:rPr>
                        <a:t> і азёрам сонца шле прамень.</a:t>
                      </a:r>
                      <a:endParaRPr lang="ru-RU" sz="1800" dirty="0">
                        <a:solidFill>
                          <a:schemeClr val="bg1"/>
                        </a:solidFill>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solidFill>
                  </a:tcPr>
                </a:tc>
              </a:tr>
              <a:tr h="785543">
                <a:tc>
                  <a:txBody>
                    <a:bodyPr/>
                    <a:lstStyle/>
                    <a:p>
                      <a:pPr algn="ctr">
                        <a:spcAft>
                          <a:spcPts val="0"/>
                        </a:spcAft>
                      </a:pPr>
                      <a:r>
                        <a:rPr lang="ru-RU" sz="1800" dirty="0">
                          <a:latin typeface="Times New Roman"/>
                          <a:ea typeface="Times New Roman"/>
                          <a:cs typeface="Times New Roman"/>
                        </a:rPr>
                        <a:t>[</a:t>
                      </a:r>
                      <a:r>
                        <a:rPr lang="be-BY" sz="1800" u="dbl" dirty="0">
                          <a:latin typeface="Times New Roman"/>
                          <a:ea typeface="Times New Roman"/>
                          <a:cs typeface="Times New Roman"/>
                        </a:rPr>
                        <a:t>О</a:t>
                      </a:r>
                      <a:r>
                        <a:rPr lang="be-BY" sz="1800" dirty="0">
                          <a:latin typeface="Times New Roman"/>
                          <a:ea typeface="Times New Roman"/>
                          <a:cs typeface="Times New Roman"/>
                        </a:rPr>
                        <a:t> і </a:t>
                      </a:r>
                      <a:r>
                        <a:rPr lang="be-BY" sz="1800" u="dotDash" dirty="0">
                          <a:latin typeface="Times New Roman"/>
                          <a:ea typeface="Times New Roman"/>
                          <a:cs typeface="Times New Roman"/>
                        </a:rPr>
                        <a:t>О,</a:t>
                      </a:r>
                      <a:r>
                        <a:rPr lang="be-BY" sz="1800" dirty="0">
                          <a:latin typeface="Times New Roman"/>
                          <a:ea typeface="Times New Roman"/>
                          <a:cs typeface="Times New Roman"/>
                        </a:rPr>
                        <a:t> і </a:t>
                      </a:r>
                      <a:r>
                        <a:rPr lang="be-BY" sz="1800" u="dotDash" dirty="0">
                          <a:latin typeface="Times New Roman"/>
                          <a:ea typeface="Times New Roman"/>
                          <a:cs typeface="Times New Roman"/>
                        </a:rPr>
                        <a:t>О</a:t>
                      </a:r>
                      <a:r>
                        <a:rPr lang="be-BY" sz="1800" dirty="0">
                          <a:latin typeface="Times New Roman"/>
                          <a:ea typeface="Times New Roman"/>
                          <a:cs typeface="Times New Roman"/>
                        </a:rPr>
                        <a:t> і </a:t>
                      </a:r>
                      <a:r>
                        <a:rPr lang="be-BY" sz="1800" u="dbl" dirty="0">
                          <a:latin typeface="Times New Roman"/>
                          <a:ea typeface="Times New Roman"/>
                          <a:cs typeface="Times New Roman"/>
                        </a:rPr>
                        <a:t>О</a:t>
                      </a:r>
                      <a:r>
                        <a:rPr lang="ru-RU" sz="1800" dirty="0">
                          <a:latin typeface="Times New Roman"/>
                          <a:ea typeface="Times New Roman"/>
                          <a:cs typeface="Times New Roman"/>
                        </a:rPr>
                        <a:t>]</a:t>
                      </a:r>
                      <a:r>
                        <a:rPr lang="be-BY" sz="1800" dirty="0">
                          <a:latin typeface="Times New Roman"/>
                          <a:ea typeface="Times New Roman"/>
                          <a:cs typeface="Times New Roman"/>
                        </a:rPr>
                        <a:t>.</a:t>
                      </a:r>
                      <a:endParaRPr lang="ru-RU" sz="1800" dirty="0">
                        <a:latin typeface="Times New Roman"/>
                        <a:ea typeface="Times New Roman"/>
                        <a:cs typeface="Times New Roman"/>
                      </a:endParaRPr>
                    </a:p>
                    <a:p>
                      <a:pPr algn="ctr">
                        <a:spcAft>
                          <a:spcPts val="0"/>
                        </a:spcAft>
                      </a:pPr>
                      <a:r>
                        <a:rPr lang="be-BY" sz="1800" b="1" dirty="0">
                          <a:latin typeface="Times New Roman"/>
                          <a:ea typeface="Times New Roman"/>
                          <a:cs typeface="Times New Roman"/>
                        </a:rPr>
                        <a:t>розныя рады аднародных членаў</a:t>
                      </a:r>
                      <a:endParaRPr lang="ru-RU" sz="18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be-BY" sz="1800" i="1" dirty="0">
                          <a:latin typeface="Times New Roman"/>
                          <a:ea typeface="Times New Roman"/>
                          <a:cs typeface="Times New Roman"/>
                        </a:rPr>
                        <a:t>Вялікі славянскі паэт </a:t>
                      </a:r>
                      <a:r>
                        <a:rPr lang="be-BY" sz="1800" i="1" u="dbl" dirty="0">
                          <a:latin typeface="Times New Roman"/>
                          <a:ea typeface="Times New Roman"/>
                          <a:cs typeface="Times New Roman"/>
                        </a:rPr>
                        <a:t>жыве</a:t>
                      </a:r>
                      <a:r>
                        <a:rPr lang="be-BY" sz="1800" i="1" dirty="0">
                          <a:latin typeface="Times New Roman"/>
                          <a:ea typeface="Times New Roman"/>
                          <a:cs typeface="Times New Roman"/>
                        </a:rPr>
                        <a:t> і </a:t>
                      </a:r>
                      <a:r>
                        <a:rPr lang="be-BY" sz="1800" i="1" u="dotDash" dirty="0">
                          <a:latin typeface="Times New Roman"/>
                          <a:ea typeface="Times New Roman"/>
                          <a:cs typeface="Times New Roman"/>
                        </a:rPr>
                        <a:t>ў Беларусі</a:t>
                      </a:r>
                      <a:r>
                        <a:rPr lang="be-BY" sz="1800" b="1" dirty="0">
                          <a:latin typeface="Times New Roman"/>
                          <a:ea typeface="Times New Roman"/>
                          <a:cs typeface="Times New Roman"/>
                        </a:rPr>
                        <a:t>,</a:t>
                      </a:r>
                      <a:r>
                        <a:rPr lang="be-BY" sz="1800" i="1" dirty="0">
                          <a:latin typeface="Times New Roman"/>
                          <a:ea typeface="Times New Roman"/>
                          <a:cs typeface="Times New Roman"/>
                        </a:rPr>
                        <a:t> і</a:t>
                      </a:r>
                      <a:r>
                        <a:rPr lang="be-BY" sz="1800" i="1" u="dotDash" dirty="0">
                          <a:latin typeface="Times New Roman"/>
                          <a:ea typeface="Times New Roman"/>
                          <a:cs typeface="Times New Roman"/>
                        </a:rPr>
                        <a:t> ў Польшчы</a:t>
                      </a:r>
                      <a:r>
                        <a:rPr lang="be-BY" sz="1800" i="1" dirty="0">
                          <a:latin typeface="Times New Roman"/>
                          <a:ea typeface="Times New Roman"/>
                          <a:cs typeface="Times New Roman"/>
                        </a:rPr>
                        <a:t> і разам з братнімі народамі </a:t>
                      </a:r>
                      <a:r>
                        <a:rPr lang="be-BY" sz="1800" i="1" u="dbl" dirty="0">
                          <a:latin typeface="Times New Roman"/>
                          <a:ea typeface="Times New Roman"/>
                          <a:cs typeface="Times New Roman"/>
                        </a:rPr>
                        <a:t>ідзе</a:t>
                      </a:r>
                      <a:r>
                        <a:rPr lang="be-BY" sz="1800" i="1" dirty="0">
                          <a:latin typeface="Times New Roman"/>
                          <a:ea typeface="Times New Roman"/>
                          <a:cs typeface="Times New Roman"/>
                        </a:rPr>
                        <a:t> ў новы век. </a:t>
                      </a:r>
                      <a:endParaRPr lang="ru-RU" sz="1800" dirty="0">
                        <a:latin typeface="Times New Roman"/>
                        <a:ea typeface="Times New Roman"/>
                        <a:cs typeface="Times New Roman"/>
                      </a:endParaRPr>
                    </a:p>
                  </a:txBody>
                  <a:tcPr marL="49775" marR="497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28600"/>
            <a:ext cx="8693308" cy="1057260"/>
          </a:xfrm>
        </p:spPr>
        <p:txBody>
          <a:bodyPr>
            <a:noAutofit/>
          </a:bodyPr>
          <a:lstStyle/>
          <a:p>
            <a:r>
              <a:rPr lang="be-BY" sz="2400" b="1" dirty="0" smtClean="0"/>
              <a:t>2. Знакі прыпынку </a:t>
            </a:r>
            <a:br>
              <a:rPr lang="be-BY" sz="2400" b="1" dirty="0" smtClean="0"/>
            </a:br>
            <a:r>
              <a:rPr lang="be-BY" sz="2400" b="1" dirty="0" smtClean="0"/>
              <a:t>ў сказах з аднароднымі членамі сказа</a:t>
            </a:r>
            <a:br>
              <a:rPr lang="be-BY" sz="2400" b="1" dirty="0" smtClean="0"/>
            </a:br>
            <a:r>
              <a:rPr lang="be-BY" sz="1600" b="1" dirty="0" smtClean="0">
                <a:solidFill>
                  <a:srgbClr val="00B0F0"/>
                </a:solidFill>
              </a:rPr>
              <a:t>(ПРАЦЯГ)</a:t>
            </a:r>
            <a:endParaRPr lang="ru-RU" sz="1600" dirty="0">
              <a:solidFill>
                <a:srgbClr val="00B0F0"/>
              </a:solidFill>
            </a:endParaRPr>
          </a:p>
        </p:txBody>
      </p:sp>
      <p:graphicFrame>
        <p:nvGraphicFramePr>
          <p:cNvPr id="4" name="Таблица 3"/>
          <p:cNvGraphicFramePr>
            <a:graphicFrameLocks noGrp="1"/>
          </p:cNvGraphicFramePr>
          <p:nvPr/>
        </p:nvGraphicFramePr>
        <p:xfrm>
          <a:off x="142844" y="1428737"/>
          <a:ext cx="8858312" cy="4847276"/>
        </p:xfrm>
        <a:graphic>
          <a:graphicData uri="http://schemas.openxmlformats.org/drawingml/2006/table">
            <a:tbl>
              <a:tblPr/>
              <a:tblGrid>
                <a:gridCol w="3147358"/>
                <a:gridCol w="5710954"/>
              </a:tblGrid>
              <a:tr h="28575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be-BY" sz="2000" b="1" dirty="0" smtClean="0">
                          <a:latin typeface="Times New Roman"/>
                          <a:ea typeface="Times New Roman"/>
                          <a:cs typeface="Times New Roman"/>
                        </a:rPr>
                        <a:t>б) КОСКІ  НЕ СТАВЯЦЦА </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ru-RU" sz="9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679">
                <a:tc>
                  <a:txBody>
                    <a:bodyPr/>
                    <a:lstStyle/>
                    <a:p>
                      <a:pPr algn="ctr">
                        <a:spcAft>
                          <a:spcPts val="0"/>
                        </a:spcAft>
                      </a:pPr>
                      <a:r>
                        <a:rPr lang="be-BY" sz="1400" i="1" dirty="0">
                          <a:latin typeface="Times New Roman"/>
                          <a:ea typeface="Times New Roman"/>
                          <a:cs typeface="Times New Roman"/>
                        </a:rPr>
                        <a:t>Графічныя схемы</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be-BY" sz="1400" i="1" dirty="0">
                          <a:latin typeface="Times New Roman"/>
                          <a:ea typeface="Times New Roman"/>
                          <a:cs typeface="Times New Roman"/>
                        </a:rPr>
                        <a:t>Прыклады</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211">
                <a:tc>
                  <a:txBody>
                    <a:bodyPr/>
                    <a:lstStyle/>
                    <a:p>
                      <a:pPr algn="ctr">
                        <a:spcAft>
                          <a:spcPts val="0"/>
                        </a:spcAft>
                      </a:pPr>
                      <a:r>
                        <a:rPr lang="be-BY" sz="1400" dirty="0">
                          <a:solidFill>
                            <a:schemeClr val="bg1"/>
                          </a:solidFill>
                          <a:latin typeface="Times New Roman"/>
                          <a:ea typeface="Times New Roman"/>
                          <a:cs typeface="Times New Roman"/>
                        </a:rPr>
                        <a:t>[ ...О  </a:t>
                      </a:r>
                      <a:r>
                        <a:rPr lang="be-BY" sz="1400" i="1" dirty="0">
                          <a:solidFill>
                            <a:schemeClr val="bg1"/>
                          </a:solidFill>
                          <a:latin typeface="Times New Roman"/>
                          <a:ea typeface="Times New Roman"/>
                          <a:cs typeface="Times New Roman"/>
                        </a:rPr>
                        <a:t>і</a:t>
                      </a:r>
                      <a:r>
                        <a:rPr lang="be-BY" sz="1400" dirty="0">
                          <a:solidFill>
                            <a:schemeClr val="bg1"/>
                          </a:solidFill>
                          <a:latin typeface="Times New Roman"/>
                          <a:ea typeface="Times New Roman"/>
                          <a:cs typeface="Times New Roman"/>
                        </a:rPr>
                        <a:t>*</a:t>
                      </a:r>
                      <a:r>
                        <a:rPr lang="be-BY" sz="1400" i="1" dirty="0">
                          <a:solidFill>
                            <a:schemeClr val="bg1"/>
                          </a:solidFill>
                          <a:latin typeface="Times New Roman"/>
                          <a:ea typeface="Times New Roman"/>
                          <a:cs typeface="Times New Roman"/>
                        </a:rPr>
                        <a:t> </a:t>
                      </a:r>
                      <a:r>
                        <a:rPr lang="be-BY" sz="1400" dirty="0">
                          <a:solidFill>
                            <a:schemeClr val="bg1"/>
                          </a:solidFill>
                          <a:latin typeface="Times New Roman"/>
                          <a:ea typeface="Times New Roman"/>
                          <a:cs typeface="Times New Roman"/>
                        </a:rPr>
                        <a:t> </a:t>
                      </a:r>
                      <a:r>
                        <a:rPr lang="ru-RU" sz="1400" dirty="0">
                          <a:solidFill>
                            <a:schemeClr val="bg1"/>
                          </a:solidFill>
                          <a:latin typeface="Times New Roman"/>
                          <a:ea typeface="Times New Roman"/>
                          <a:cs typeface="Times New Roman"/>
                        </a:rPr>
                        <a:t>O</a:t>
                      </a:r>
                      <a:r>
                        <a:rPr lang="be-BY" sz="1400" dirty="0">
                          <a:solidFill>
                            <a:schemeClr val="bg1"/>
                          </a:solidFill>
                          <a:latin typeface="Times New Roman"/>
                          <a:ea typeface="Times New Roman"/>
                          <a:cs typeface="Times New Roman"/>
                        </a:rPr>
                        <a:t>... ]</a:t>
                      </a:r>
                      <a:endParaRPr lang="ru-RU" sz="1400" dirty="0">
                        <a:solidFill>
                          <a:schemeClr val="bg1"/>
                        </a:solidFill>
                        <a:latin typeface="Times New Roman"/>
                        <a:ea typeface="Times New Roman"/>
                        <a:cs typeface="Times New Roman"/>
                      </a:endParaRPr>
                    </a:p>
                    <a:p>
                      <a:pPr algn="ctr">
                        <a:spcAft>
                          <a:spcPts val="0"/>
                        </a:spcAft>
                      </a:pPr>
                      <a:r>
                        <a:rPr lang="be-BY" sz="1400" i="1" dirty="0">
                          <a:solidFill>
                            <a:schemeClr val="bg1"/>
                          </a:solidFill>
                          <a:latin typeface="Times New Roman"/>
                          <a:ea typeface="Times New Roman"/>
                          <a:cs typeface="Times New Roman"/>
                        </a:rPr>
                        <a:t>ці</a:t>
                      </a:r>
                      <a:r>
                        <a:rPr lang="be-BY" sz="1400" dirty="0">
                          <a:solidFill>
                            <a:schemeClr val="bg1"/>
                          </a:solidFill>
                          <a:latin typeface="Times New Roman"/>
                          <a:ea typeface="Times New Roman"/>
                          <a:cs typeface="Times New Roman"/>
                        </a:rPr>
                        <a:t>,</a:t>
                      </a:r>
                      <a:r>
                        <a:rPr lang="be-BY" sz="1400" i="1" dirty="0">
                          <a:solidFill>
                            <a:schemeClr val="bg1"/>
                          </a:solidFill>
                          <a:latin typeface="Times New Roman"/>
                          <a:ea typeface="Times New Roman"/>
                          <a:cs typeface="Times New Roman"/>
                        </a:rPr>
                        <a:t> або</a:t>
                      </a:r>
                      <a:r>
                        <a:rPr lang="be-BY" sz="1400" dirty="0">
                          <a:solidFill>
                            <a:schemeClr val="bg1"/>
                          </a:solidFill>
                          <a:latin typeface="Times New Roman"/>
                          <a:ea typeface="Times New Roman"/>
                          <a:cs typeface="Times New Roman"/>
                        </a:rPr>
                        <a:t>, </a:t>
                      </a:r>
                      <a:r>
                        <a:rPr lang="be-BY" sz="1400" i="1" dirty="0">
                          <a:solidFill>
                            <a:schemeClr val="bg1"/>
                          </a:solidFill>
                          <a:latin typeface="Times New Roman"/>
                          <a:ea typeface="Times New Roman"/>
                          <a:cs typeface="Times New Roman"/>
                        </a:rPr>
                        <a:t>ды </a:t>
                      </a:r>
                      <a:r>
                        <a:rPr lang="be-BY" sz="1400" dirty="0">
                          <a:solidFill>
                            <a:schemeClr val="bg1"/>
                          </a:solidFill>
                          <a:latin typeface="Times New Roman"/>
                          <a:ea typeface="Times New Roman"/>
                          <a:cs typeface="Times New Roman"/>
                        </a:rPr>
                        <a:t>(</a:t>
                      </a:r>
                      <a:r>
                        <a:rPr lang="be-BY" sz="1400" i="1" dirty="0">
                          <a:solidFill>
                            <a:schemeClr val="bg1"/>
                          </a:solidFill>
                          <a:latin typeface="Times New Roman"/>
                          <a:ea typeface="Times New Roman"/>
                          <a:cs typeface="Times New Roman"/>
                        </a:rPr>
                        <a:t>=і</a:t>
                      </a:r>
                      <a:r>
                        <a:rPr lang="be-BY" sz="1400" dirty="0">
                          <a:solidFill>
                            <a:schemeClr val="bg1"/>
                          </a:solidFill>
                          <a:latin typeface="Times New Roman"/>
                          <a:ea typeface="Times New Roman"/>
                          <a:cs typeface="Times New Roman"/>
                        </a:rPr>
                        <a:t>)</a:t>
                      </a:r>
                      <a:endParaRPr lang="ru-RU" sz="1400" dirty="0">
                        <a:solidFill>
                          <a:schemeClr val="bg1"/>
                        </a:solidFill>
                        <a:latin typeface="Times New Roman"/>
                        <a:ea typeface="Times New Roman"/>
                        <a:cs typeface="Times New Roman"/>
                      </a:endParaRPr>
                    </a:p>
                    <a:p>
                      <a:pPr algn="ctr">
                        <a:spcAft>
                          <a:spcPts val="0"/>
                        </a:spcAft>
                      </a:pPr>
                      <a:r>
                        <a:rPr lang="be-BY" sz="1400" b="1" dirty="0">
                          <a:solidFill>
                            <a:schemeClr val="bg1"/>
                          </a:solidFill>
                          <a:latin typeface="Times New Roman"/>
                          <a:ea typeface="Times New Roman"/>
                          <a:cs typeface="Times New Roman"/>
                        </a:rPr>
                        <a:t>адзіночныя злучальныя злучнікі</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just">
                        <a:spcAft>
                          <a:spcPts val="0"/>
                        </a:spcAft>
                      </a:pPr>
                      <a:r>
                        <a:rPr lang="be-BY" sz="1400" i="1" dirty="0">
                          <a:solidFill>
                            <a:schemeClr val="bg1"/>
                          </a:solidFill>
                          <a:latin typeface="Times New Roman"/>
                          <a:ea typeface="Times New Roman"/>
                          <a:cs typeface="Times New Roman"/>
                        </a:rPr>
                        <a:t>Дзянёк ён выбраў больш-менш вольны.</a:t>
                      </a:r>
                      <a:endParaRPr lang="ru-RU" sz="1400" dirty="0">
                        <a:solidFill>
                          <a:schemeClr val="bg1"/>
                        </a:solidFill>
                        <a:latin typeface="Times New Roman"/>
                        <a:ea typeface="Times New Roman"/>
                        <a:cs typeface="Times New Roman"/>
                      </a:endParaRPr>
                    </a:p>
                    <a:p>
                      <a:pPr algn="just">
                        <a:spcAft>
                          <a:spcPts val="0"/>
                        </a:spcAft>
                      </a:pPr>
                      <a:r>
                        <a:rPr lang="be-BY" sz="1400" i="1" dirty="0">
                          <a:solidFill>
                            <a:schemeClr val="bg1"/>
                          </a:solidFill>
                          <a:latin typeface="Times New Roman"/>
                          <a:ea typeface="Times New Roman"/>
                          <a:cs typeface="Times New Roman"/>
                        </a:rPr>
                        <a:t>Ідзе вясёлы </a:t>
                      </a:r>
                      <a:r>
                        <a:rPr lang="be-BY" sz="1400" b="1" i="1" dirty="0">
                          <a:solidFill>
                            <a:schemeClr val="bg1"/>
                          </a:solidFill>
                          <a:latin typeface="Times New Roman"/>
                          <a:ea typeface="Times New Roman"/>
                          <a:cs typeface="Times New Roman"/>
                        </a:rPr>
                        <a:t>і</a:t>
                      </a:r>
                      <a:r>
                        <a:rPr lang="be-BY" sz="1400" i="1" dirty="0">
                          <a:solidFill>
                            <a:schemeClr val="bg1"/>
                          </a:solidFill>
                          <a:latin typeface="Times New Roman"/>
                          <a:ea typeface="Times New Roman"/>
                          <a:cs typeface="Times New Roman"/>
                        </a:rPr>
                        <a:t> давольны. </a:t>
                      </a:r>
                      <a:endParaRPr lang="ru-RU" sz="1400" dirty="0">
                        <a:solidFill>
                          <a:schemeClr val="bg1"/>
                        </a:solidFill>
                        <a:latin typeface="Times New Roman"/>
                        <a:ea typeface="Times New Roman"/>
                        <a:cs typeface="Times New Roman"/>
                      </a:endParaRPr>
                    </a:p>
                    <a:p>
                      <a:pPr algn="just">
                        <a:spcAft>
                          <a:spcPts val="0"/>
                        </a:spcAft>
                      </a:pPr>
                      <a:r>
                        <a:rPr lang="be-BY" sz="1400" i="1" dirty="0">
                          <a:solidFill>
                            <a:schemeClr val="bg1"/>
                          </a:solidFill>
                          <a:latin typeface="Times New Roman"/>
                          <a:ea typeface="Times New Roman"/>
                          <a:cs typeface="Times New Roman"/>
                        </a:rPr>
                        <a:t>Хлопцы ў згодзе жартавалі </a:t>
                      </a:r>
                      <a:r>
                        <a:rPr lang="be-BY" sz="1400" b="1" i="1" dirty="0">
                          <a:solidFill>
                            <a:schemeClr val="bg1"/>
                          </a:solidFill>
                          <a:latin typeface="Times New Roman"/>
                          <a:ea typeface="Times New Roman"/>
                          <a:cs typeface="Times New Roman"/>
                        </a:rPr>
                        <a:t>ды</a:t>
                      </a:r>
                      <a:r>
                        <a:rPr lang="be-BY" sz="1400" i="1" dirty="0">
                          <a:solidFill>
                            <a:schemeClr val="bg1"/>
                          </a:solidFill>
                          <a:latin typeface="Times New Roman"/>
                          <a:ea typeface="Times New Roman"/>
                          <a:cs typeface="Times New Roman"/>
                        </a:rPr>
                        <a:t> ў лес за рэчку паглядалі.</a:t>
                      </a:r>
                      <a:r>
                        <a:rPr lang="be-BY" sz="1400" dirty="0">
                          <a:solidFill>
                            <a:schemeClr val="bg1"/>
                          </a:solidFill>
                          <a:latin typeface="Times New Roman"/>
                          <a:ea typeface="Times New Roman"/>
                          <a:cs typeface="Times New Roman"/>
                        </a:rPr>
                        <a:t> </a:t>
                      </a:r>
                      <a:r>
                        <a:rPr lang="be-BY" sz="1400" dirty="0" smtClean="0">
                          <a:solidFill>
                            <a:schemeClr val="bg1"/>
                          </a:solidFill>
                          <a:latin typeface="Times New Roman"/>
                          <a:ea typeface="Times New Roman"/>
                          <a:cs typeface="Times New Roman"/>
                        </a:rPr>
                        <a:t>(</a:t>
                      </a:r>
                      <a:r>
                        <a:rPr lang="be-BY" sz="1400" dirty="0">
                          <a:solidFill>
                            <a:schemeClr val="bg1"/>
                          </a:solidFill>
                          <a:latin typeface="Times New Roman"/>
                          <a:ea typeface="Times New Roman"/>
                          <a:cs typeface="Times New Roman"/>
                        </a:rPr>
                        <a:t>Я. Колас)</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1055701">
                <a:tc>
                  <a:txBody>
                    <a:bodyPr/>
                    <a:lstStyle/>
                    <a:p>
                      <a:pPr algn="ctr">
                        <a:spcAft>
                          <a:spcPts val="0"/>
                        </a:spcAft>
                      </a:pPr>
                      <a:r>
                        <a:rPr lang="be-BY" sz="1400" dirty="0">
                          <a:latin typeface="Times New Roman"/>
                          <a:ea typeface="Times New Roman"/>
                          <a:cs typeface="Times New Roman"/>
                        </a:rPr>
                        <a:t>[ ...</a:t>
                      </a:r>
                      <a:r>
                        <a:rPr lang="be-BY" sz="1400" i="1" dirty="0">
                          <a:latin typeface="Times New Roman"/>
                          <a:ea typeface="Times New Roman"/>
                          <a:cs typeface="Times New Roman"/>
                        </a:rPr>
                        <a:t>і</a:t>
                      </a:r>
                      <a:r>
                        <a:rPr lang="be-BY" sz="1400" dirty="0">
                          <a:latin typeface="Times New Roman"/>
                          <a:ea typeface="Times New Roman"/>
                          <a:cs typeface="Times New Roman"/>
                        </a:rPr>
                        <a:t> (</a:t>
                      </a:r>
                      <a:r>
                        <a:rPr lang="be-BY" sz="1400" i="1" dirty="0">
                          <a:latin typeface="Times New Roman"/>
                          <a:ea typeface="Times New Roman"/>
                          <a:cs typeface="Times New Roman"/>
                        </a:rPr>
                        <a:t>ні</a:t>
                      </a:r>
                      <a:r>
                        <a:rPr lang="be-BY" sz="1400" dirty="0">
                          <a:latin typeface="Times New Roman"/>
                          <a:ea typeface="Times New Roman"/>
                          <a:cs typeface="Times New Roman"/>
                        </a:rPr>
                        <a:t>) О </a:t>
                      </a:r>
                      <a:r>
                        <a:rPr lang="be-BY" sz="1400" i="1" dirty="0">
                          <a:latin typeface="Times New Roman"/>
                          <a:ea typeface="Times New Roman"/>
                          <a:cs typeface="Times New Roman"/>
                        </a:rPr>
                        <a:t>і</a:t>
                      </a:r>
                      <a:r>
                        <a:rPr lang="be-BY" sz="1400" dirty="0">
                          <a:latin typeface="Times New Roman"/>
                          <a:ea typeface="Times New Roman"/>
                          <a:cs typeface="Times New Roman"/>
                        </a:rPr>
                        <a:t> (</a:t>
                      </a:r>
                      <a:r>
                        <a:rPr lang="be-BY" sz="1400" i="1" dirty="0">
                          <a:latin typeface="Times New Roman"/>
                          <a:ea typeface="Times New Roman"/>
                          <a:cs typeface="Times New Roman"/>
                        </a:rPr>
                        <a:t>ні</a:t>
                      </a:r>
                      <a:r>
                        <a:rPr lang="be-BY" sz="1400" dirty="0">
                          <a:latin typeface="Times New Roman"/>
                          <a:ea typeface="Times New Roman"/>
                          <a:cs typeface="Times New Roman"/>
                        </a:rPr>
                        <a:t>) </a:t>
                      </a:r>
                      <a:r>
                        <a:rPr lang="ru-RU" sz="1400" dirty="0">
                          <a:latin typeface="Times New Roman"/>
                          <a:ea typeface="Times New Roman"/>
                          <a:cs typeface="Times New Roman"/>
                        </a:rPr>
                        <a:t>O</a:t>
                      </a:r>
                      <a:r>
                        <a:rPr lang="be-BY" sz="1400" dirty="0">
                          <a:latin typeface="Times New Roman"/>
                          <a:ea typeface="Times New Roman"/>
                          <a:cs typeface="Times New Roman"/>
                        </a:rPr>
                        <a:t>... ].</a:t>
                      </a:r>
                      <a:endParaRPr lang="ru-RU" sz="1400" dirty="0">
                        <a:latin typeface="Times New Roman"/>
                        <a:ea typeface="Times New Roman"/>
                        <a:cs typeface="Times New Roman"/>
                      </a:endParaRPr>
                    </a:p>
                    <a:p>
                      <a:pPr algn="ctr">
                        <a:spcAft>
                          <a:spcPts val="0"/>
                        </a:spcAft>
                      </a:pPr>
                      <a:r>
                        <a:rPr lang="be-BY" sz="1400" b="1" dirty="0">
                          <a:latin typeface="Times New Roman"/>
                          <a:ea typeface="Times New Roman"/>
                          <a:cs typeface="Times New Roman"/>
                        </a:rPr>
                        <a:t>фразеалагізмы</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spcAft>
                          <a:spcPts val="0"/>
                        </a:spcAft>
                      </a:pPr>
                      <a:r>
                        <a:rPr lang="be-BY" sz="1400" i="1" dirty="0">
                          <a:latin typeface="Times New Roman"/>
                          <a:ea typeface="Times New Roman"/>
                          <a:cs typeface="Times New Roman"/>
                        </a:rPr>
                        <a:t>Другі баран </a:t>
                      </a:r>
                      <a:r>
                        <a:rPr lang="be-BY" sz="1400" b="1" i="1" dirty="0">
                          <a:latin typeface="Times New Roman"/>
                          <a:ea typeface="Times New Roman"/>
                          <a:cs typeface="Times New Roman"/>
                        </a:rPr>
                        <a:t>ні бэ ні мя</a:t>
                      </a:r>
                      <a:r>
                        <a:rPr lang="be-BY" sz="1400" dirty="0">
                          <a:latin typeface="Times New Roman"/>
                          <a:ea typeface="Times New Roman"/>
                          <a:cs typeface="Times New Roman"/>
                        </a:rPr>
                        <a:t>,</a:t>
                      </a:r>
                      <a:r>
                        <a:rPr lang="be-BY" sz="1400" i="1" dirty="0">
                          <a:latin typeface="Times New Roman"/>
                          <a:ea typeface="Times New Roman"/>
                          <a:cs typeface="Times New Roman"/>
                        </a:rPr>
                        <a:t> а любіць гучнае імя. </a:t>
                      </a:r>
                      <a:r>
                        <a:rPr lang="be-BY" sz="1400" dirty="0">
                          <a:latin typeface="Times New Roman"/>
                          <a:ea typeface="Times New Roman"/>
                          <a:cs typeface="Times New Roman"/>
                        </a:rPr>
                        <a:t>(К.Крапіва)</a:t>
                      </a:r>
                      <a:endParaRPr lang="ru-RU" sz="1400" dirty="0">
                        <a:latin typeface="Times New Roman"/>
                        <a:ea typeface="Times New Roman"/>
                        <a:cs typeface="Times New Roman"/>
                      </a:endParaRPr>
                    </a:p>
                    <a:p>
                      <a:pPr algn="just">
                        <a:spcAft>
                          <a:spcPts val="0"/>
                        </a:spcAft>
                      </a:pPr>
                      <a:r>
                        <a:rPr lang="be-BY" sz="1400" i="1" dirty="0">
                          <a:latin typeface="Times New Roman"/>
                          <a:ea typeface="Times New Roman"/>
                          <a:cs typeface="Times New Roman"/>
                        </a:rPr>
                        <a:t>ні жывы ні мёртвы</a:t>
                      </a:r>
                      <a:r>
                        <a:rPr lang="be-BY" sz="1400" dirty="0">
                          <a:latin typeface="Times New Roman"/>
                          <a:ea typeface="Times New Roman"/>
                          <a:cs typeface="Times New Roman"/>
                        </a:rPr>
                        <a:t>,</a:t>
                      </a:r>
                      <a:r>
                        <a:rPr lang="be-BY" sz="1400" i="1" dirty="0">
                          <a:latin typeface="Times New Roman"/>
                          <a:ea typeface="Times New Roman"/>
                          <a:cs typeface="Times New Roman"/>
                        </a:rPr>
                        <a:t> і смех і грэх</a:t>
                      </a:r>
                      <a:r>
                        <a:rPr lang="be-BY" sz="1400" dirty="0">
                          <a:latin typeface="Times New Roman"/>
                          <a:ea typeface="Times New Roman"/>
                          <a:cs typeface="Times New Roman"/>
                        </a:rPr>
                        <a:t>,</a:t>
                      </a:r>
                      <a:r>
                        <a:rPr lang="be-BY" sz="1400" i="1" dirty="0">
                          <a:latin typeface="Times New Roman"/>
                          <a:ea typeface="Times New Roman"/>
                          <a:cs typeface="Times New Roman"/>
                        </a:rPr>
                        <a:t> і дняваць і начаваць</a:t>
                      </a:r>
                      <a:r>
                        <a:rPr lang="be-BY" sz="1400" dirty="0">
                          <a:latin typeface="Times New Roman"/>
                          <a:ea typeface="Times New Roman"/>
                          <a:cs typeface="Times New Roman"/>
                        </a:rPr>
                        <a:t>,</a:t>
                      </a:r>
                      <a:r>
                        <a:rPr lang="be-BY" sz="1400" i="1" dirty="0">
                          <a:latin typeface="Times New Roman"/>
                          <a:ea typeface="Times New Roman"/>
                          <a:cs typeface="Times New Roman"/>
                        </a:rPr>
                        <a:t> і дома і замужам</a:t>
                      </a:r>
                      <a:r>
                        <a:rPr lang="be-BY" sz="1400" dirty="0">
                          <a:latin typeface="Times New Roman"/>
                          <a:ea typeface="Times New Roman"/>
                          <a:cs typeface="Times New Roman"/>
                        </a:rPr>
                        <a:t>,</a:t>
                      </a:r>
                      <a:r>
                        <a:rPr lang="be-BY" sz="1400" i="1" dirty="0">
                          <a:latin typeface="Times New Roman"/>
                          <a:ea typeface="Times New Roman"/>
                          <a:cs typeface="Times New Roman"/>
                        </a:rPr>
                        <a:t> і нашым і вашым</a:t>
                      </a:r>
                      <a:r>
                        <a:rPr lang="be-BY" sz="1400" dirty="0">
                          <a:latin typeface="Times New Roman"/>
                          <a:ea typeface="Times New Roman"/>
                          <a:cs typeface="Times New Roman"/>
                        </a:rPr>
                        <a:t>,</a:t>
                      </a:r>
                      <a:r>
                        <a:rPr lang="be-BY" sz="1400" i="1" dirty="0">
                          <a:latin typeface="Times New Roman"/>
                          <a:ea typeface="Times New Roman"/>
                          <a:cs typeface="Times New Roman"/>
                        </a:rPr>
                        <a:t> то бокам то скокам</a:t>
                      </a:r>
                      <a:r>
                        <a:rPr lang="be-BY" sz="1400" dirty="0">
                          <a:latin typeface="Times New Roman"/>
                          <a:ea typeface="Times New Roman"/>
                          <a:cs typeface="Times New Roman"/>
                        </a:rPr>
                        <a:t>,</a:t>
                      </a:r>
                      <a:r>
                        <a:rPr lang="be-BY" sz="1400" i="1" dirty="0">
                          <a:latin typeface="Times New Roman"/>
                          <a:ea typeface="Times New Roman"/>
                          <a:cs typeface="Times New Roman"/>
                        </a:rPr>
                        <a:t> ці так ці гэтак</a:t>
                      </a:r>
                      <a:r>
                        <a:rPr lang="be-BY" sz="1400" dirty="0">
                          <a:latin typeface="Times New Roman"/>
                          <a:ea typeface="Times New Roman"/>
                          <a:cs typeface="Times New Roman"/>
                        </a:rPr>
                        <a:t>, </a:t>
                      </a:r>
                      <a:r>
                        <a:rPr lang="be-BY" sz="1400" i="1" dirty="0">
                          <a:latin typeface="Times New Roman"/>
                          <a:ea typeface="Times New Roman"/>
                          <a:cs typeface="Times New Roman"/>
                        </a:rPr>
                        <a:t>ні канца ні краю</a:t>
                      </a:r>
                      <a:r>
                        <a:rPr lang="be-BY" sz="1400" dirty="0">
                          <a:latin typeface="Times New Roman"/>
                          <a:ea typeface="Times New Roman"/>
                          <a:cs typeface="Times New Roman"/>
                        </a:rPr>
                        <a:t>,</a:t>
                      </a:r>
                      <a:r>
                        <a:rPr lang="be-BY" sz="1400" i="1" dirty="0">
                          <a:latin typeface="Times New Roman"/>
                          <a:ea typeface="Times New Roman"/>
                          <a:cs typeface="Times New Roman"/>
                        </a:rPr>
                        <a:t> ні рыба ні мяса</a:t>
                      </a:r>
                      <a:r>
                        <a:rPr lang="be-BY" sz="1400" dirty="0">
                          <a:latin typeface="Times New Roman"/>
                          <a:ea typeface="Times New Roman"/>
                          <a:cs typeface="Times New Roman"/>
                        </a:rPr>
                        <a:t>,</a:t>
                      </a:r>
                      <a:r>
                        <a:rPr lang="be-BY" sz="1400" i="1" dirty="0">
                          <a:latin typeface="Times New Roman"/>
                          <a:ea typeface="Times New Roman"/>
                          <a:cs typeface="Times New Roman"/>
                        </a:rPr>
                        <a:t> ні к сялу ні к гораду</a:t>
                      </a:r>
                      <a:r>
                        <a:rPr lang="be-BY" sz="1400" dirty="0">
                          <a:latin typeface="Times New Roman"/>
                          <a:ea typeface="Times New Roman"/>
                          <a:cs typeface="Times New Roman"/>
                        </a:rPr>
                        <a:t>,</a:t>
                      </a:r>
                      <a:r>
                        <a:rPr lang="be-BY" sz="1400" i="1" dirty="0">
                          <a:latin typeface="Times New Roman"/>
                          <a:ea typeface="Times New Roman"/>
                          <a:cs typeface="Times New Roman"/>
                        </a:rPr>
                        <a:t> ні туды ні сюды</a:t>
                      </a:r>
                      <a:r>
                        <a:rPr lang="be-BY" sz="1400" dirty="0">
                          <a:latin typeface="Times New Roman"/>
                          <a:ea typeface="Times New Roman"/>
                          <a:cs typeface="Times New Roman"/>
                        </a:rPr>
                        <a:t>,</a:t>
                      </a:r>
                      <a:r>
                        <a:rPr lang="be-BY" sz="1400" i="1" dirty="0">
                          <a:latin typeface="Times New Roman"/>
                          <a:ea typeface="Times New Roman"/>
                          <a:cs typeface="Times New Roman"/>
                        </a:rPr>
                        <a:t> ні тое ні сёе</a:t>
                      </a:r>
                      <a:r>
                        <a:rPr lang="be-BY" sz="1400" dirty="0">
                          <a:latin typeface="Times New Roman"/>
                          <a:ea typeface="Times New Roman"/>
                          <a:cs typeface="Times New Roman"/>
                        </a:rPr>
                        <a:t>,</a:t>
                      </a:r>
                      <a:r>
                        <a:rPr lang="be-BY" sz="1400" i="1" dirty="0">
                          <a:latin typeface="Times New Roman"/>
                          <a:ea typeface="Times New Roman"/>
                          <a:cs typeface="Times New Roman"/>
                        </a:rPr>
                        <a:t> ні слыху ні дыху</a:t>
                      </a:r>
                      <a:r>
                        <a:rPr lang="be-BY" sz="1400" dirty="0">
                          <a:latin typeface="Times New Roman"/>
                          <a:ea typeface="Times New Roman"/>
                          <a:cs typeface="Times New Roman"/>
                        </a:rPr>
                        <a:t>, </a:t>
                      </a:r>
                      <a:r>
                        <a:rPr lang="be-BY" sz="1400" i="1" dirty="0">
                          <a:latin typeface="Times New Roman"/>
                          <a:ea typeface="Times New Roman"/>
                          <a:cs typeface="Times New Roman"/>
                        </a:rPr>
                        <a:t>то там то сям</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846157">
                <a:tc>
                  <a:txBody>
                    <a:bodyPr/>
                    <a:lstStyle/>
                    <a:p>
                      <a:pPr algn="ctr">
                        <a:spcAft>
                          <a:spcPts val="0"/>
                        </a:spcAft>
                      </a:pPr>
                      <a:r>
                        <a:rPr lang="be-BY" sz="1400" dirty="0">
                          <a:solidFill>
                            <a:schemeClr val="bg1"/>
                          </a:solidFill>
                          <a:latin typeface="Times New Roman"/>
                          <a:ea typeface="Times New Roman"/>
                          <a:cs typeface="Times New Roman"/>
                        </a:rPr>
                        <a:t>[О </a:t>
                      </a:r>
                      <a:r>
                        <a:rPr lang="be-BY" sz="1400" b="1" i="1" dirty="0">
                          <a:solidFill>
                            <a:schemeClr val="bg1"/>
                          </a:solidFill>
                          <a:latin typeface="Times New Roman"/>
                          <a:ea typeface="Times New Roman"/>
                          <a:cs typeface="Times New Roman"/>
                        </a:rPr>
                        <a:t>або</a:t>
                      </a:r>
                      <a:r>
                        <a:rPr lang="be-BY" sz="1400" i="1" dirty="0">
                          <a:solidFill>
                            <a:schemeClr val="bg1"/>
                          </a:solidFill>
                          <a:latin typeface="Times New Roman"/>
                          <a:ea typeface="Times New Roman"/>
                          <a:cs typeface="Times New Roman"/>
                        </a:rPr>
                        <a:t> </a:t>
                      </a:r>
                      <a:r>
                        <a:rPr lang="be-BY" sz="1400" dirty="0">
                          <a:solidFill>
                            <a:schemeClr val="bg1"/>
                          </a:solidFill>
                          <a:latin typeface="Times New Roman"/>
                          <a:ea typeface="Times New Roman"/>
                          <a:cs typeface="Times New Roman"/>
                        </a:rPr>
                        <a:t>О </a:t>
                      </a:r>
                      <a:r>
                        <a:rPr lang="be-BY" sz="1400" b="1" i="1" dirty="0">
                          <a:solidFill>
                            <a:schemeClr val="bg1"/>
                          </a:solidFill>
                          <a:latin typeface="Times New Roman"/>
                          <a:ea typeface="Times New Roman"/>
                          <a:cs typeface="Times New Roman"/>
                        </a:rPr>
                        <a:t>ці </a:t>
                      </a:r>
                      <a:r>
                        <a:rPr lang="be-BY" sz="1400" dirty="0">
                          <a:solidFill>
                            <a:schemeClr val="bg1"/>
                          </a:solidFill>
                          <a:latin typeface="Times New Roman"/>
                          <a:ea typeface="Times New Roman"/>
                          <a:cs typeface="Times New Roman"/>
                        </a:rPr>
                        <a:t>О].</a:t>
                      </a:r>
                      <a:endParaRPr lang="ru-RU" sz="1400" dirty="0">
                        <a:solidFill>
                          <a:schemeClr val="bg1"/>
                        </a:solidFill>
                        <a:latin typeface="Times New Roman"/>
                        <a:ea typeface="Times New Roman"/>
                        <a:cs typeface="Times New Roman"/>
                      </a:endParaRPr>
                    </a:p>
                    <a:p>
                      <a:pPr algn="ctr">
                        <a:spcAft>
                          <a:spcPts val="0"/>
                        </a:spcAft>
                      </a:pPr>
                      <a:r>
                        <a:rPr lang="be-BY" sz="1400" dirty="0">
                          <a:solidFill>
                            <a:schemeClr val="bg1"/>
                          </a:solidFill>
                          <a:latin typeface="Times New Roman"/>
                          <a:ea typeface="Times New Roman"/>
                          <a:cs typeface="Times New Roman"/>
                        </a:rPr>
                        <a:t>[О </a:t>
                      </a:r>
                      <a:r>
                        <a:rPr lang="be-BY" sz="1400" b="1" i="1" dirty="0">
                          <a:solidFill>
                            <a:schemeClr val="bg1"/>
                          </a:solidFill>
                          <a:latin typeface="Times New Roman"/>
                          <a:ea typeface="Times New Roman"/>
                          <a:cs typeface="Times New Roman"/>
                        </a:rPr>
                        <a:t>і</a:t>
                      </a:r>
                      <a:r>
                        <a:rPr lang="be-BY" sz="1400" i="1" dirty="0">
                          <a:solidFill>
                            <a:schemeClr val="bg1"/>
                          </a:solidFill>
                          <a:latin typeface="Times New Roman"/>
                          <a:ea typeface="Times New Roman"/>
                          <a:cs typeface="Times New Roman"/>
                        </a:rPr>
                        <a:t> </a:t>
                      </a:r>
                      <a:r>
                        <a:rPr lang="be-BY" sz="1400" dirty="0">
                          <a:solidFill>
                            <a:schemeClr val="bg1"/>
                          </a:solidFill>
                          <a:latin typeface="Times New Roman"/>
                          <a:ea typeface="Times New Roman"/>
                          <a:cs typeface="Times New Roman"/>
                        </a:rPr>
                        <a:t>О </a:t>
                      </a:r>
                      <a:r>
                        <a:rPr lang="be-BY" sz="1400" b="1" i="1" dirty="0">
                          <a:solidFill>
                            <a:schemeClr val="bg1"/>
                          </a:solidFill>
                          <a:latin typeface="Times New Roman"/>
                          <a:ea typeface="Times New Roman"/>
                          <a:cs typeface="Times New Roman"/>
                        </a:rPr>
                        <a:t>ды </a:t>
                      </a:r>
                      <a:r>
                        <a:rPr lang="be-BY" sz="1400" dirty="0">
                          <a:solidFill>
                            <a:schemeClr val="bg1"/>
                          </a:solidFill>
                          <a:latin typeface="Times New Roman"/>
                          <a:ea typeface="Times New Roman"/>
                          <a:cs typeface="Times New Roman"/>
                        </a:rPr>
                        <a:t>О].</a:t>
                      </a:r>
                      <a:endParaRPr lang="ru-RU" sz="1400" dirty="0">
                        <a:solidFill>
                          <a:schemeClr val="bg1"/>
                        </a:solidFill>
                        <a:latin typeface="Times New Roman"/>
                        <a:ea typeface="Times New Roman"/>
                        <a:cs typeface="Times New Roman"/>
                      </a:endParaRPr>
                    </a:p>
                    <a:p>
                      <a:pPr algn="ctr">
                        <a:spcAft>
                          <a:spcPts val="0"/>
                        </a:spcAft>
                      </a:pPr>
                      <a:r>
                        <a:rPr lang="be-BY" sz="1400" b="1" dirty="0">
                          <a:solidFill>
                            <a:schemeClr val="bg1"/>
                          </a:solidFill>
                          <a:latin typeface="Times New Roman"/>
                          <a:ea typeface="Times New Roman"/>
                          <a:cs typeface="Times New Roman"/>
                        </a:rPr>
                        <a:t>розныя злучнікі</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just">
                        <a:spcAft>
                          <a:spcPts val="0"/>
                        </a:spcAft>
                      </a:pPr>
                      <a:r>
                        <a:rPr lang="be-BY" sz="1400" i="1" dirty="0">
                          <a:solidFill>
                            <a:schemeClr val="bg1"/>
                          </a:solidFill>
                          <a:latin typeface="Times New Roman"/>
                          <a:ea typeface="Times New Roman"/>
                          <a:cs typeface="Times New Roman"/>
                        </a:rPr>
                        <a:t>У кожнага партызана была вінтоўка </a:t>
                      </a:r>
                      <a:r>
                        <a:rPr lang="be-BY" sz="1400" b="1" i="1" dirty="0">
                          <a:solidFill>
                            <a:schemeClr val="bg1"/>
                          </a:solidFill>
                          <a:latin typeface="Times New Roman"/>
                          <a:ea typeface="Times New Roman"/>
                          <a:cs typeface="Times New Roman"/>
                        </a:rPr>
                        <a:t>або</a:t>
                      </a:r>
                      <a:r>
                        <a:rPr lang="be-BY" sz="1400" i="1" dirty="0">
                          <a:solidFill>
                            <a:schemeClr val="bg1"/>
                          </a:solidFill>
                          <a:latin typeface="Times New Roman"/>
                          <a:ea typeface="Times New Roman"/>
                          <a:cs typeface="Times New Roman"/>
                        </a:rPr>
                        <a:t> аўтамат</a:t>
                      </a:r>
                      <a:endParaRPr lang="ru-RU" sz="1400" dirty="0">
                        <a:solidFill>
                          <a:schemeClr val="bg1"/>
                        </a:solidFill>
                        <a:latin typeface="Times New Roman"/>
                        <a:ea typeface="Times New Roman"/>
                        <a:cs typeface="Times New Roman"/>
                      </a:endParaRPr>
                    </a:p>
                    <a:p>
                      <a:pPr algn="just">
                        <a:spcAft>
                          <a:spcPts val="0"/>
                        </a:spcAft>
                      </a:pPr>
                      <a:r>
                        <a:rPr lang="be-BY" sz="1400" b="1" i="1" dirty="0">
                          <a:solidFill>
                            <a:schemeClr val="bg1"/>
                          </a:solidFill>
                          <a:latin typeface="Times New Roman"/>
                          <a:ea typeface="Times New Roman"/>
                          <a:cs typeface="Times New Roman"/>
                        </a:rPr>
                        <a:t>ці </a:t>
                      </a:r>
                      <a:r>
                        <a:rPr lang="be-BY" sz="1400" i="1" dirty="0">
                          <a:solidFill>
                            <a:schemeClr val="bg1"/>
                          </a:solidFill>
                          <a:latin typeface="Times New Roman"/>
                          <a:ea typeface="Times New Roman"/>
                          <a:cs typeface="Times New Roman"/>
                        </a:rPr>
                        <a:t>пісталет. </a:t>
                      </a:r>
                      <a:r>
                        <a:rPr lang="be-BY" sz="1400" dirty="0">
                          <a:solidFill>
                            <a:schemeClr val="bg1"/>
                          </a:solidFill>
                          <a:latin typeface="Times New Roman"/>
                          <a:ea typeface="Times New Roman"/>
                          <a:cs typeface="Times New Roman"/>
                        </a:rPr>
                        <a:t>(М. Лынькоў)</a:t>
                      </a:r>
                      <a:endParaRPr lang="ru-RU" sz="1400" dirty="0">
                        <a:solidFill>
                          <a:schemeClr val="bg1"/>
                        </a:solidFill>
                        <a:latin typeface="Times New Roman"/>
                        <a:ea typeface="Times New Roman"/>
                        <a:cs typeface="Times New Roman"/>
                      </a:endParaRPr>
                    </a:p>
                    <a:p>
                      <a:pPr algn="just">
                        <a:spcAft>
                          <a:spcPts val="0"/>
                        </a:spcAft>
                      </a:pPr>
                      <a:r>
                        <a:rPr lang="be-BY" sz="1400" i="1" dirty="0">
                          <a:solidFill>
                            <a:schemeClr val="bg1"/>
                          </a:solidFill>
                          <a:latin typeface="Times New Roman"/>
                          <a:ea typeface="Times New Roman"/>
                          <a:cs typeface="Times New Roman"/>
                        </a:rPr>
                        <a:t>Усе пафукваюць </a:t>
                      </a:r>
                      <a:r>
                        <a:rPr lang="be-BY" sz="1400" b="1" i="1" dirty="0">
                          <a:solidFill>
                            <a:schemeClr val="bg1"/>
                          </a:solidFill>
                          <a:latin typeface="Times New Roman"/>
                          <a:ea typeface="Times New Roman"/>
                          <a:cs typeface="Times New Roman"/>
                        </a:rPr>
                        <a:t>ды</a:t>
                      </a:r>
                      <a:r>
                        <a:rPr lang="be-BY" sz="1400" i="1" dirty="0">
                          <a:solidFill>
                            <a:schemeClr val="bg1"/>
                          </a:solidFill>
                          <a:latin typeface="Times New Roman"/>
                          <a:ea typeface="Times New Roman"/>
                          <a:cs typeface="Times New Roman"/>
                        </a:rPr>
                        <a:t> студзяць і верашчаку тую вудзяць </a:t>
                      </a:r>
                      <a:r>
                        <a:rPr lang="be-BY" sz="1400" b="1" i="1" dirty="0">
                          <a:solidFill>
                            <a:schemeClr val="bg1"/>
                          </a:solidFill>
                          <a:latin typeface="Times New Roman"/>
                          <a:ea typeface="Times New Roman"/>
                          <a:cs typeface="Times New Roman"/>
                        </a:rPr>
                        <a:t>і </a:t>
                      </a:r>
                      <a:r>
                        <a:rPr lang="be-BY" sz="1400" i="1" dirty="0">
                          <a:solidFill>
                            <a:schemeClr val="bg1"/>
                          </a:solidFill>
                          <a:latin typeface="Times New Roman"/>
                          <a:ea typeface="Times New Roman"/>
                          <a:cs typeface="Times New Roman"/>
                        </a:rPr>
                        <a:t>толькі чаўкаюць губамі </a:t>
                      </a:r>
                      <a:r>
                        <a:rPr lang="be-BY" sz="1400" b="1" i="1" dirty="0">
                          <a:solidFill>
                            <a:schemeClr val="bg1"/>
                          </a:solidFill>
                          <a:latin typeface="Times New Roman"/>
                          <a:ea typeface="Times New Roman"/>
                          <a:cs typeface="Times New Roman"/>
                        </a:rPr>
                        <a:t>ды</a:t>
                      </a:r>
                      <a:r>
                        <a:rPr lang="be-BY" sz="1400" i="1" dirty="0">
                          <a:solidFill>
                            <a:schemeClr val="bg1"/>
                          </a:solidFill>
                          <a:latin typeface="Times New Roman"/>
                          <a:ea typeface="Times New Roman"/>
                          <a:cs typeface="Times New Roman"/>
                        </a:rPr>
                        <a:t> зрэдку скрыгаюць зубамі. </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635659">
                <a:tc>
                  <a:txBody>
                    <a:bodyPr/>
                    <a:lstStyle/>
                    <a:p>
                      <a:pPr algn="ctr">
                        <a:spcAft>
                          <a:spcPts val="0"/>
                        </a:spcAft>
                      </a:pPr>
                      <a:r>
                        <a:rPr lang="be-BY" sz="1400" dirty="0">
                          <a:latin typeface="Times New Roman"/>
                          <a:ea typeface="Times New Roman"/>
                          <a:cs typeface="Times New Roman"/>
                        </a:rPr>
                        <a:t>[</a:t>
                      </a:r>
                      <a:r>
                        <a:rPr lang="be-BY" sz="1400" u="dbl" dirty="0">
                          <a:latin typeface="Times New Roman"/>
                          <a:ea typeface="Times New Roman"/>
                          <a:cs typeface="Times New Roman"/>
                        </a:rPr>
                        <a:t>О</a:t>
                      </a:r>
                      <a:r>
                        <a:rPr lang="be-BY" sz="1400" dirty="0">
                          <a:latin typeface="Times New Roman"/>
                          <a:ea typeface="Times New Roman"/>
                          <a:cs typeface="Times New Roman"/>
                        </a:rPr>
                        <a:t> </a:t>
                      </a:r>
                      <a:r>
                        <a:rPr lang="be-BY" sz="1400" u="dotDash" dirty="0">
                          <a:latin typeface="Times New Roman"/>
                          <a:ea typeface="Times New Roman"/>
                          <a:cs typeface="Times New Roman"/>
                        </a:rPr>
                        <a:t>О</a:t>
                      </a:r>
                      <a:r>
                        <a:rPr lang="be-BY" sz="1400" dirty="0">
                          <a:latin typeface="Times New Roman"/>
                          <a:ea typeface="Times New Roman"/>
                          <a:cs typeface="Times New Roman"/>
                        </a:rPr>
                        <a:t> і </a:t>
                      </a:r>
                      <a:r>
                        <a:rPr lang="be-BY" sz="1400" u="dotDash" dirty="0">
                          <a:latin typeface="Times New Roman"/>
                          <a:ea typeface="Times New Roman"/>
                          <a:cs typeface="Times New Roman"/>
                        </a:rPr>
                        <a:t>О</a:t>
                      </a:r>
                      <a:r>
                        <a:rPr lang="be-BY" sz="1400" dirty="0">
                          <a:latin typeface="Times New Roman"/>
                          <a:ea typeface="Times New Roman"/>
                          <a:cs typeface="Times New Roman"/>
                        </a:rPr>
                        <a:t> і </a:t>
                      </a:r>
                      <a:r>
                        <a:rPr lang="be-BY" sz="1400" u="dbl" dirty="0">
                          <a:latin typeface="Times New Roman"/>
                          <a:ea typeface="Times New Roman"/>
                          <a:cs typeface="Times New Roman"/>
                        </a:rPr>
                        <a:t>О</a:t>
                      </a:r>
                      <a:r>
                        <a:rPr lang="be-BY" sz="1400" dirty="0">
                          <a:latin typeface="Times New Roman"/>
                          <a:ea typeface="Times New Roman"/>
                          <a:cs typeface="Times New Roman"/>
                        </a:rPr>
                        <a:t>]</a:t>
                      </a:r>
                      <a:endParaRPr lang="ru-RU" sz="1400" dirty="0">
                        <a:latin typeface="Times New Roman"/>
                        <a:ea typeface="Times New Roman"/>
                        <a:cs typeface="Times New Roman"/>
                      </a:endParaRPr>
                    </a:p>
                    <a:p>
                      <a:pPr algn="ctr">
                        <a:spcAft>
                          <a:spcPts val="0"/>
                        </a:spcAft>
                      </a:pPr>
                      <a:r>
                        <a:rPr lang="be-BY" sz="1400" i="1" dirty="0">
                          <a:latin typeface="Times New Roman"/>
                          <a:ea typeface="Times New Roman"/>
                          <a:cs typeface="Times New Roman"/>
                        </a:rPr>
                        <a:t>розныя </a:t>
                      </a:r>
                      <a:r>
                        <a:rPr lang="be-BY" sz="1400" i="1" dirty="0" smtClean="0">
                          <a:latin typeface="Times New Roman"/>
                          <a:ea typeface="Times New Roman"/>
                          <a:cs typeface="Times New Roman"/>
                        </a:rPr>
                        <a:t>рады аднародных </a:t>
                      </a:r>
                      <a:r>
                        <a:rPr lang="be-BY" sz="1400" i="1" dirty="0">
                          <a:latin typeface="Times New Roman"/>
                          <a:ea typeface="Times New Roman"/>
                          <a:cs typeface="Times New Roman"/>
                        </a:rPr>
                        <a:t>членаў</a:t>
                      </a:r>
                      <a:endParaRPr lang="ru-RU" sz="1400" dirty="0">
                        <a:latin typeface="Times New Roman"/>
                        <a:ea typeface="Times New Roman"/>
                        <a:cs typeface="Times New Roman"/>
                      </a:endParaRPr>
                    </a:p>
                    <a:p>
                      <a:pPr algn="ctr">
                        <a:spcAft>
                          <a:spcPts val="0"/>
                        </a:spcAft>
                      </a:pPr>
                      <a:r>
                        <a:rPr lang="be-BY" sz="1400" dirty="0">
                          <a:latin typeface="Times New Roman"/>
                          <a:ea typeface="Times New Roman"/>
                          <a:cs typeface="Times New Roman"/>
                        </a:rPr>
                        <a:t>[ О і О О і О]</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algn="just">
                        <a:spcAft>
                          <a:spcPts val="0"/>
                        </a:spcAft>
                      </a:pPr>
                      <a:r>
                        <a:rPr lang="be-BY" sz="1400" i="1" dirty="0">
                          <a:latin typeface="Times New Roman"/>
                          <a:ea typeface="Times New Roman"/>
                          <a:cs typeface="Times New Roman"/>
                        </a:rPr>
                        <a:t>Ніжні </a:t>
                      </a:r>
                      <a:r>
                        <a:rPr lang="be-BY" sz="1400" i="1" u="sng" dirty="0">
                          <a:latin typeface="Times New Roman"/>
                          <a:ea typeface="Times New Roman"/>
                          <a:cs typeface="Times New Roman"/>
                        </a:rPr>
                        <a:t>рад</a:t>
                      </a:r>
                      <a:r>
                        <a:rPr lang="be-BY" sz="1400" i="1" dirty="0">
                          <a:latin typeface="Times New Roman"/>
                          <a:ea typeface="Times New Roman"/>
                          <a:cs typeface="Times New Roman"/>
                        </a:rPr>
                        <a:t> блокаў </a:t>
                      </a:r>
                      <a:r>
                        <a:rPr lang="be-BY" sz="1400" i="1" u="dbl" dirty="0">
                          <a:latin typeface="Times New Roman"/>
                          <a:ea typeface="Times New Roman"/>
                          <a:cs typeface="Times New Roman"/>
                        </a:rPr>
                        <a:t>быў складзены </a:t>
                      </a:r>
                      <a:r>
                        <a:rPr lang="be-BY" sz="1400" i="1" u="dotDash" dirty="0">
                          <a:latin typeface="Times New Roman"/>
                          <a:ea typeface="Times New Roman"/>
                          <a:cs typeface="Times New Roman"/>
                        </a:rPr>
                        <a:t>шчыльна</a:t>
                      </a:r>
                      <a:r>
                        <a:rPr lang="be-BY" sz="1400" i="1" dirty="0">
                          <a:latin typeface="Times New Roman"/>
                          <a:ea typeface="Times New Roman"/>
                          <a:cs typeface="Times New Roman"/>
                        </a:rPr>
                        <a:t> і </a:t>
                      </a:r>
                      <a:r>
                        <a:rPr lang="be-BY" sz="1400" i="1" u="dotDash" dirty="0">
                          <a:latin typeface="Times New Roman"/>
                          <a:ea typeface="Times New Roman"/>
                          <a:cs typeface="Times New Roman"/>
                        </a:rPr>
                        <a:t>нязрушна</a:t>
                      </a:r>
                      <a:r>
                        <a:rPr lang="be-BY" sz="1400" i="1" dirty="0">
                          <a:latin typeface="Times New Roman"/>
                          <a:ea typeface="Times New Roman"/>
                          <a:cs typeface="Times New Roman"/>
                        </a:rPr>
                        <a:t> і </a:t>
                      </a:r>
                      <a:r>
                        <a:rPr lang="be-BY" sz="1400" i="1" u="dbl" dirty="0">
                          <a:latin typeface="Times New Roman"/>
                          <a:ea typeface="Times New Roman"/>
                          <a:cs typeface="Times New Roman"/>
                        </a:rPr>
                        <a:t>не прымаў</a:t>
                      </a:r>
                      <a:r>
                        <a:rPr lang="be-BY" sz="1400" i="1" dirty="0">
                          <a:latin typeface="Times New Roman"/>
                          <a:ea typeface="Times New Roman"/>
                          <a:cs typeface="Times New Roman"/>
                        </a:rPr>
                        <a:t> у сабе ягоны стук.</a:t>
                      </a:r>
                      <a:endParaRPr lang="ru-RU" sz="14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1118397">
                <a:tc>
                  <a:txBody>
                    <a:bodyPr/>
                    <a:lstStyle/>
                    <a:p>
                      <a:pPr algn="ctr">
                        <a:spcAft>
                          <a:spcPts val="0"/>
                        </a:spcAft>
                      </a:pPr>
                      <a:r>
                        <a:rPr lang="be-BY" sz="1400" dirty="0">
                          <a:solidFill>
                            <a:schemeClr val="bg1"/>
                          </a:solidFill>
                          <a:latin typeface="Times New Roman"/>
                          <a:ea typeface="Times New Roman"/>
                          <a:cs typeface="Times New Roman"/>
                        </a:rPr>
                        <a:t>[ ...</a:t>
                      </a:r>
                      <a:r>
                        <a:rPr lang="be-BY" sz="1400" i="1" u="wavy" dirty="0">
                          <a:solidFill>
                            <a:schemeClr val="bg1"/>
                          </a:solidFill>
                          <a:latin typeface="Times New Roman"/>
                          <a:ea typeface="Times New Roman"/>
                          <a:cs typeface="Times New Roman"/>
                        </a:rPr>
                        <a:t> </a:t>
                      </a:r>
                      <a:r>
                        <a:rPr lang="be-BY" sz="1400" u="wavy" dirty="0">
                          <a:solidFill>
                            <a:schemeClr val="bg1"/>
                          </a:solidFill>
                          <a:latin typeface="Times New Roman"/>
                          <a:ea typeface="Times New Roman"/>
                          <a:cs typeface="Times New Roman"/>
                        </a:rPr>
                        <a:t>О О</a:t>
                      </a:r>
                      <a:r>
                        <a:rPr lang="be-BY" sz="1400" dirty="0">
                          <a:solidFill>
                            <a:schemeClr val="bg1"/>
                          </a:solidFill>
                          <a:latin typeface="Times New Roman"/>
                          <a:ea typeface="Times New Roman"/>
                          <a:cs typeface="Times New Roman"/>
                        </a:rPr>
                        <a:t>... ]</a:t>
                      </a:r>
                      <a:endParaRPr lang="ru-RU" sz="1400" dirty="0">
                        <a:solidFill>
                          <a:schemeClr val="bg1"/>
                        </a:solidFill>
                        <a:latin typeface="Times New Roman"/>
                        <a:ea typeface="Times New Roman"/>
                        <a:cs typeface="Times New Roman"/>
                      </a:endParaRPr>
                    </a:p>
                    <a:p>
                      <a:pPr algn="ctr">
                        <a:spcAft>
                          <a:spcPts val="0"/>
                        </a:spcAft>
                      </a:pPr>
                      <a:r>
                        <a:rPr lang="be-BY" sz="1400" dirty="0">
                          <a:solidFill>
                            <a:schemeClr val="bg1"/>
                          </a:solidFill>
                          <a:latin typeface="Times New Roman"/>
                          <a:ea typeface="Times New Roman"/>
                          <a:cs typeface="Times New Roman"/>
                        </a:rPr>
                        <a:t>[ ...</a:t>
                      </a:r>
                      <a:r>
                        <a:rPr lang="be-BY" sz="1400" u="wavy" dirty="0">
                          <a:solidFill>
                            <a:schemeClr val="bg1"/>
                          </a:solidFill>
                          <a:latin typeface="Times New Roman"/>
                          <a:ea typeface="Times New Roman"/>
                          <a:cs typeface="Times New Roman"/>
                        </a:rPr>
                        <a:t> О О О</a:t>
                      </a:r>
                      <a:r>
                        <a:rPr lang="be-BY" sz="1400" dirty="0">
                          <a:solidFill>
                            <a:schemeClr val="bg1"/>
                          </a:solidFill>
                          <a:latin typeface="Times New Roman"/>
                          <a:ea typeface="Times New Roman"/>
                          <a:cs typeface="Times New Roman"/>
                        </a:rPr>
                        <a:t>...  ]</a:t>
                      </a:r>
                      <a:endParaRPr lang="ru-RU" sz="1400" dirty="0">
                        <a:solidFill>
                          <a:schemeClr val="bg1"/>
                        </a:solidFill>
                        <a:latin typeface="Times New Roman"/>
                        <a:ea typeface="Times New Roman"/>
                        <a:cs typeface="Times New Roman"/>
                      </a:endParaRPr>
                    </a:p>
                    <a:p>
                      <a:pPr algn="ctr">
                        <a:spcAft>
                          <a:spcPts val="0"/>
                        </a:spcAft>
                      </a:pPr>
                      <a:r>
                        <a:rPr lang="be-BY" sz="1400" dirty="0">
                          <a:solidFill>
                            <a:schemeClr val="bg1"/>
                          </a:solidFill>
                          <a:latin typeface="Times New Roman"/>
                          <a:ea typeface="Times New Roman"/>
                          <a:cs typeface="Times New Roman"/>
                        </a:rPr>
                        <a:t>паміж азначэннямі, выражанымі прыметнікамі, якія характаразуюць прадметы з розных бакоў.</a:t>
                      </a:r>
                      <a:endParaRPr lang="ru-RU" sz="14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spcAft>
                          <a:spcPts val="0"/>
                        </a:spcAft>
                      </a:pPr>
                      <a:r>
                        <a:rPr lang="be-BY" sz="1600" i="1" u="wavy" dirty="0">
                          <a:solidFill>
                            <a:schemeClr val="bg1"/>
                          </a:solidFill>
                          <a:latin typeface="Times New Roman"/>
                          <a:ea typeface="Times New Roman"/>
                          <a:cs typeface="Times New Roman"/>
                        </a:rPr>
                        <a:t>Славутыя слуцкія</a:t>
                      </a:r>
                      <a:r>
                        <a:rPr lang="be-BY" sz="1600" i="1" dirty="0">
                          <a:solidFill>
                            <a:schemeClr val="bg1"/>
                          </a:solidFill>
                          <a:latin typeface="Times New Roman"/>
                          <a:ea typeface="Times New Roman"/>
                          <a:cs typeface="Times New Roman"/>
                        </a:rPr>
                        <a:t> паясы ткалiся і з залатых, і з сярэбраных нiцей. У мяне ёсць </a:t>
                      </a:r>
                      <a:r>
                        <a:rPr lang="be-BY" sz="1600" i="1" u="wavy" dirty="0">
                          <a:solidFill>
                            <a:schemeClr val="bg1"/>
                          </a:solidFill>
                          <a:latin typeface="Times New Roman"/>
                          <a:ea typeface="Times New Roman"/>
                          <a:cs typeface="Times New Roman"/>
                        </a:rPr>
                        <a:t> насценны японскі залаты прыгожы </a:t>
                      </a:r>
                      <a:r>
                        <a:rPr lang="be-BY" sz="1600" i="1" dirty="0">
                          <a:solidFill>
                            <a:schemeClr val="bg1"/>
                          </a:solidFill>
                          <a:latin typeface="Times New Roman"/>
                          <a:ea typeface="Times New Roman"/>
                          <a:cs typeface="Times New Roman"/>
                        </a:rPr>
                        <a:t>гадзіннік.</a:t>
                      </a:r>
                      <a:endParaRPr lang="ru-RU" sz="16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28600"/>
            <a:ext cx="8858312" cy="758952"/>
          </a:xfrm>
        </p:spPr>
        <p:txBody>
          <a:bodyPr>
            <a:normAutofit fontScale="90000"/>
          </a:bodyPr>
          <a:lstStyle/>
          <a:p>
            <a:r>
              <a:rPr lang="ru-RU" b="1" dirty="0" smtClean="0"/>
              <a:t/>
            </a:r>
            <a:br>
              <a:rPr lang="ru-RU" b="1" dirty="0" smtClean="0"/>
            </a:br>
            <a:r>
              <a:rPr lang="be-BY" b="1" dirty="0" smtClean="0"/>
              <a:t> </a:t>
            </a:r>
            <a:r>
              <a:rPr lang="ru-RU" dirty="0" smtClean="0"/>
              <a:t/>
            </a:r>
            <a:br>
              <a:rPr lang="ru-RU" dirty="0" smtClean="0"/>
            </a:br>
            <a:r>
              <a:rPr lang="ru-RU" b="1" dirty="0" smtClean="0">
                <a:solidFill>
                  <a:schemeClr val="accent5">
                    <a:lumMod val="75000"/>
                  </a:schemeClr>
                </a:solidFill>
              </a:rPr>
              <a:t>в</a:t>
            </a:r>
            <a:r>
              <a:rPr lang="ru-RU" b="1" dirty="0" smtClean="0">
                <a:solidFill>
                  <a:schemeClr val="accent5">
                    <a:lumMod val="75000"/>
                  </a:schemeClr>
                </a:solidFill>
              </a:rPr>
              <a:t>)</a:t>
            </a:r>
            <a:r>
              <a:rPr lang="ru-RU" dirty="0" smtClean="0">
                <a:solidFill>
                  <a:schemeClr val="accent5">
                    <a:lumMod val="75000"/>
                  </a:schemeClr>
                </a:solidFill>
              </a:rPr>
              <a:t> </a:t>
            </a:r>
            <a:r>
              <a:rPr lang="be-BY" sz="2200" b="1" dirty="0" smtClean="0">
                <a:solidFill>
                  <a:schemeClr val="accent5">
                    <a:lumMod val="75000"/>
                  </a:schemeClr>
                </a:solidFill>
              </a:rPr>
              <a:t>КОСКА(і) пры </a:t>
            </a:r>
            <a:r>
              <a:rPr lang="be-BY" sz="2200" b="1" dirty="0" smtClean="0">
                <a:solidFill>
                  <a:schemeClr val="accent5">
                    <a:lumMod val="75000"/>
                  </a:schemeClr>
                </a:solidFill>
              </a:rPr>
              <a:t>АДНАРОДНЫХ </a:t>
            </a:r>
            <a:r>
              <a:rPr lang="be-BY" sz="2200" b="1" dirty="0" smtClean="0">
                <a:solidFill>
                  <a:schemeClr val="accent5">
                    <a:lumMod val="75000"/>
                  </a:schemeClr>
                </a:solidFill>
              </a:rPr>
              <a:t>азначэннях</a:t>
            </a:r>
            <a:endParaRPr lang="ru-RU" sz="2200" dirty="0">
              <a:solidFill>
                <a:schemeClr val="accent5">
                  <a:lumMod val="75000"/>
                </a:schemeClr>
              </a:solidFill>
            </a:endParaRPr>
          </a:p>
        </p:txBody>
      </p:sp>
      <p:graphicFrame>
        <p:nvGraphicFramePr>
          <p:cNvPr id="4" name="Таблица 3"/>
          <p:cNvGraphicFramePr>
            <a:graphicFrameLocks noGrp="1"/>
          </p:cNvGraphicFramePr>
          <p:nvPr/>
        </p:nvGraphicFramePr>
        <p:xfrm>
          <a:off x="142844" y="1714488"/>
          <a:ext cx="8786874" cy="5120666"/>
        </p:xfrm>
        <a:graphic>
          <a:graphicData uri="http://schemas.openxmlformats.org/drawingml/2006/table">
            <a:tbl>
              <a:tblPr/>
              <a:tblGrid>
                <a:gridCol w="4971671"/>
                <a:gridCol w="3815203"/>
              </a:tblGrid>
              <a:tr h="269177">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ru-RU" sz="1800" b="1" kern="1200" dirty="0" err="1" smtClean="0">
                          <a:solidFill>
                            <a:schemeClr val="tx1"/>
                          </a:solidFill>
                          <a:latin typeface="+mn-lt"/>
                          <a:ea typeface="+mn-ea"/>
                          <a:cs typeface="+mn-cs"/>
                        </a:rPr>
                        <a:t>Азначэнн</a:t>
                      </a:r>
                      <a:r>
                        <a:rPr kumimoji="0" lang="be-BY" sz="1800" b="1" kern="1200" dirty="0" smtClean="0">
                          <a:solidFill>
                            <a:schemeClr val="tx1"/>
                          </a:solidFill>
                          <a:latin typeface="+mn-lt"/>
                          <a:ea typeface="+mn-ea"/>
                          <a:cs typeface="+mn-cs"/>
                        </a:rPr>
                        <a:t>і</a:t>
                      </a:r>
                      <a:r>
                        <a:rPr kumimoji="0" lang="ru-RU" sz="1800" b="1" kern="1200" dirty="0" smtClean="0">
                          <a:solidFill>
                            <a:schemeClr val="tx1"/>
                          </a:solidFill>
                          <a:latin typeface="+mn-lt"/>
                          <a:ea typeface="+mn-ea"/>
                          <a:cs typeface="+mn-cs"/>
                        </a:rPr>
                        <a:t> </a:t>
                      </a:r>
                      <a:r>
                        <a:rPr kumimoji="0" lang="ru-RU" sz="1800" b="1" kern="1200" dirty="0" err="1" smtClean="0">
                          <a:solidFill>
                            <a:schemeClr val="tx1"/>
                          </a:solidFill>
                          <a:latin typeface="+mn-lt"/>
                          <a:ea typeface="+mn-ea"/>
                          <a:cs typeface="+mn-cs"/>
                        </a:rPr>
                        <a:t>аднародныя</a:t>
                      </a:r>
                      <a:r>
                        <a:rPr kumimoji="0" lang="ru-RU" sz="1800" b="1" kern="1200" dirty="0" smtClean="0">
                          <a:solidFill>
                            <a:schemeClr val="tx1"/>
                          </a:solidFill>
                          <a:latin typeface="+mn-lt"/>
                          <a:ea typeface="+mn-ea"/>
                          <a:cs typeface="+mn-cs"/>
                        </a:rPr>
                        <a:t> </a:t>
                      </a:r>
                      <a:r>
                        <a:rPr kumimoji="0" lang="be-BY" sz="1800" kern="1200" dirty="0" smtClean="0">
                          <a:solidFill>
                            <a:schemeClr val="tx1"/>
                          </a:solidFill>
                          <a:latin typeface="+mn-lt"/>
                          <a:ea typeface="+mn-ea"/>
                          <a:cs typeface="+mn-cs"/>
                        </a:rPr>
                        <a:t>і</a:t>
                      </a:r>
                      <a:r>
                        <a:rPr kumimoji="0" lang="ru-RU" sz="1800" kern="1200" dirty="0" smtClean="0">
                          <a:solidFill>
                            <a:schemeClr val="tx1"/>
                          </a:solidFill>
                          <a:latin typeface="+mn-lt"/>
                          <a:ea typeface="+mn-ea"/>
                          <a:cs typeface="+mn-cs"/>
                        </a:rPr>
                        <a:t> </a:t>
                      </a:r>
                      <a:r>
                        <a:rPr kumimoji="0" lang="ru-RU" sz="1800" kern="1200" dirty="0" err="1" smtClean="0">
                          <a:solidFill>
                            <a:schemeClr val="tx1"/>
                          </a:solidFill>
                          <a:latin typeface="+mn-lt"/>
                          <a:ea typeface="+mn-ea"/>
                          <a:cs typeface="+mn-cs"/>
                        </a:rPr>
                        <a:t>раздзяляюцца</a:t>
                      </a:r>
                      <a:r>
                        <a:rPr kumimoji="0" lang="ru-RU" sz="1800" kern="1200" dirty="0" smtClean="0">
                          <a:solidFill>
                            <a:schemeClr val="tx1"/>
                          </a:solidFill>
                          <a:latin typeface="+mn-lt"/>
                          <a:ea typeface="+mn-ea"/>
                          <a:cs typeface="+mn-cs"/>
                        </a:rPr>
                        <a:t> коскам</a:t>
                      </a:r>
                      <a:r>
                        <a:rPr kumimoji="0" lang="be-BY" sz="1800" kern="1200" dirty="0" smtClean="0">
                          <a:solidFill>
                            <a:schemeClr val="tx1"/>
                          </a:solidFill>
                          <a:latin typeface="+mn-lt"/>
                          <a:ea typeface="+mn-ea"/>
                          <a:cs typeface="+mn-cs"/>
                        </a:rPr>
                        <a:t>і</a:t>
                      </a:r>
                      <a:endParaRPr lang="ru-RU" sz="16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ru-RU" sz="16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177">
                <a:tc>
                  <a:txBody>
                    <a:bodyPr/>
                    <a:lstStyle/>
                    <a:p>
                      <a:pPr algn="ctr">
                        <a:spcAft>
                          <a:spcPts val="0"/>
                        </a:spcAft>
                      </a:pPr>
                      <a:r>
                        <a:rPr lang="ru-RU" sz="1600" i="1" dirty="0" err="1">
                          <a:latin typeface="Times New Roman"/>
                          <a:ea typeface="Times New Roman"/>
                          <a:cs typeface="Times New Roman"/>
                        </a:rPr>
                        <a:t>Умовы</a:t>
                      </a:r>
                      <a:r>
                        <a:rPr lang="ru-RU" sz="1600" i="1" dirty="0">
                          <a:latin typeface="Times New Roman"/>
                          <a:ea typeface="Times New Roman"/>
                          <a:cs typeface="Times New Roman"/>
                        </a:rPr>
                        <a:t> </a:t>
                      </a:r>
                      <a:endParaRPr lang="ru-RU" sz="16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i="1" dirty="0" err="1">
                          <a:latin typeface="Times New Roman"/>
                          <a:ea typeface="Times New Roman"/>
                          <a:cs typeface="Times New Roman"/>
                        </a:rPr>
                        <a:t>Прыклад</a:t>
                      </a:r>
                      <a:r>
                        <a:rPr lang="be-BY" sz="1600" i="1" dirty="0">
                          <a:latin typeface="Times New Roman"/>
                          <a:ea typeface="Times New Roman"/>
                          <a:cs typeface="Times New Roman"/>
                        </a:rPr>
                        <a:t>ы</a:t>
                      </a:r>
                      <a:endParaRPr lang="ru-RU" sz="16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6640">
                <a:tc>
                  <a:txBody>
                    <a:bodyPr/>
                    <a:lstStyle/>
                    <a:p>
                      <a:pPr algn="ctr">
                        <a:spcAft>
                          <a:spcPts val="0"/>
                        </a:spcAft>
                      </a:pPr>
                      <a:r>
                        <a:rPr lang="be-BY" sz="1600" dirty="0">
                          <a:solidFill>
                            <a:schemeClr val="bg1"/>
                          </a:solidFill>
                          <a:latin typeface="Times New Roman"/>
                          <a:ea typeface="Times New Roman"/>
                          <a:cs typeface="Times New Roman"/>
                        </a:rPr>
                        <a:t>Калі абазначаюць адметныя прыметы аднайменных прадметаў </a:t>
                      </a:r>
                      <a:endParaRPr lang="ru-RU" sz="16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600" i="1" dirty="0">
                          <a:solidFill>
                            <a:schemeClr val="bg1"/>
                          </a:solidFill>
                          <a:latin typeface="Times New Roman"/>
                          <a:ea typeface="Times New Roman"/>
                          <a:cs typeface="Times New Roman"/>
                        </a:rPr>
                        <a:t>Няма ў прыродзе </a:t>
                      </a:r>
                      <a:r>
                        <a:rPr lang="be-BY" sz="1600" i="1" u="wavy" dirty="0">
                          <a:solidFill>
                            <a:schemeClr val="bg1"/>
                          </a:solidFill>
                          <a:latin typeface="Times New Roman"/>
                          <a:ea typeface="Times New Roman"/>
                          <a:cs typeface="Times New Roman"/>
                        </a:rPr>
                        <a:t>нікчэмных</a:t>
                      </a:r>
                      <a:r>
                        <a:rPr lang="be-BY" sz="1600" b="1"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аб</a:t>
                      </a:r>
                      <a:r>
                        <a:rPr lang="be-BY" sz="1600" i="1" u="wavy" dirty="0">
                          <a:solidFill>
                            <a:schemeClr val="bg1"/>
                          </a:solidFill>
                          <a:latin typeface="Times New Roman"/>
                          <a:ea typeface="Times New Roman"/>
                          <a:cs typeface="Times New Roman"/>
                        </a:rPr>
                        <a:t> абыякавых</a:t>
                      </a:r>
                      <a:r>
                        <a:rPr lang="be-BY" sz="1600" b="1"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a:t>
                      </a:r>
                      <a:r>
                        <a:rPr lang="be-BY" sz="1600" i="1" u="wavy" dirty="0">
                          <a:solidFill>
                            <a:schemeClr val="bg1"/>
                          </a:solidFill>
                          <a:latin typeface="Times New Roman"/>
                          <a:ea typeface="Times New Roman"/>
                          <a:cs typeface="Times New Roman"/>
                        </a:rPr>
                        <a:t>непатрэбных</a:t>
                      </a:r>
                      <a:r>
                        <a:rPr lang="be-BY" sz="1600" i="1" dirty="0">
                          <a:solidFill>
                            <a:schemeClr val="bg1"/>
                          </a:solidFill>
                          <a:latin typeface="Times New Roman"/>
                          <a:ea typeface="Times New Roman"/>
                          <a:cs typeface="Times New Roman"/>
                        </a:rPr>
                        <a:t> рэчаў. </a:t>
                      </a:r>
                      <a:endParaRPr lang="ru-RU" sz="16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709241">
                <a:tc>
                  <a:txBody>
                    <a:bodyPr/>
                    <a:lstStyle/>
                    <a:p>
                      <a:pPr algn="ctr">
                        <a:spcAft>
                          <a:spcPts val="0"/>
                        </a:spcAft>
                      </a:pPr>
                      <a:r>
                        <a:rPr lang="be-BY" sz="1600" dirty="0">
                          <a:latin typeface="Times New Roman"/>
                          <a:ea typeface="Times New Roman"/>
                          <a:cs typeface="Times New Roman"/>
                        </a:rPr>
                        <a:t>Каля абазначаюць розныя прыметы аднаго і таго ж прадмета, характарызуючы яго з аднаго боку (знешні выгляд, якасць і інш.) </a:t>
                      </a:r>
                      <a:endParaRPr lang="ru-RU" sz="16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be-BY" sz="1600" i="1" u="wavy" dirty="0">
                          <a:latin typeface="Times New Roman"/>
                          <a:ea typeface="Times New Roman"/>
                          <a:cs typeface="Times New Roman"/>
                        </a:rPr>
                        <a:t>Светлыя</a:t>
                      </a:r>
                      <a:r>
                        <a:rPr lang="be-BY" sz="1600" b="1" dirty="0">
                          <a:latin typeface="Times New Roman"/>
                          <a:ea typeface="Times New Roman"/>
                          <a:cs typeface="Times New Roman"/>
                        </a:rPr>
                        <a:t>, </a:t>
                      </a:r>
                      <a:r>
                        <a:rPr lang="be-BY" sz="1600" i="1" u="wavy" dirty="0">
                          <a:latin typeface="Times New Roman"/>
                          <a:ea typeface="Times New Roman"/>
                          <a:cs typeface="Times New Roman"/>
                        </a:rPr>
                        <a:t>залацістыя</a:t>
                      </a:r>
                      <a:r>
                        <a:rPr lang="be-BY" sz="1600" i="1" dirty="0">
                          <a:latin typeface="Times New Roman"/>
                          <a:ea typeface="Times New Roman"/>
                          <a:cs typeface="Times New Roman"/>
                        </a:rPr>
                        <a:t> </a:t>
                      </a:r>
                      <a:r>
                        <a:rPr lang="be-BY" sz="1600" i="1" u="sng" dirty="0">
                          <a:latin typeface="Times New Roman"/>
                          <a:ea typeface="Times New Roman"/>
                          <a:cs typeface="Times New Roman"/>
                        </a:rPr>
                        <a:t>завіточкі</a:t>
                      </a:r>
                      <a:r>
                        <a:rPr lang="be-BY" sz="1600" i="1" dirty="0">
                          <a:latin typeface="Times New Roman"/>
                          <a:ea typeface="Times New Roman"/>
                          <a:cs typeface="Times New Roman"/>
                        </a:rPr>
                        <a:t> зусім па-дзіцячы скаціліся на лоб </a:t>
                      </a:r>
                      <a:r>
                        <a:rPr lang="be-BY" sz="1600" dirty="0">
                          <a:latin typeface="Times New Roman"/>
                          <a:ea typeface="Times New Roman"/>
                          <a:cs typeface="Times New Roman"/>
                        </a:rPr>
                        <a:t>(абазначаюць колер)</a:t>
                      </a:r>
                      <a:r>
                        <a:rPr lang="be-BY" sz="1600" i="1" dirty="0">
                          <a:latin typeface="Times New Roman"/>
                          <a:ea typeface="Times New Roman"/>
                          <a:cs typeface="Times New Roman"/>
                        </a:rPr>
                        <a:t>. </a:t>
                      </a:r>
                      <a:endParaRPr lang="ru-RU" sz="16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488">
                <a:tc>
                  <a:txBody>
                    <a:bodyPr/>
                    <a:lstStyle/>
                    <a:p>
                      <a:pPr algn="ctr">
                        <a:spcAft>
                          <a:spcPts val="0"/>
                        </a:spcAft>
                      </a:pPr>
                      <a:r>
                        <a:rPr lang="be-BY" sz="1600" dirty="0">
                          <a:solidFill>
                            <a:schemeClr val="bg1"/>
                          </a:solidFill>
                          <a:latin typeface="Times New Roman"/>
                          <a:ea typeface="Times New Roman"/>
                          <a:cs typeface="Times New Roman"/>
                        </a:rPr>
                        <a:t>Калі адно з азначэнняў дапасаванае,</a:t>
                      </a:r>
                      <a:endParaRPr lang="ru-RU" sz="1600" dirty="0">
                        <a:solidFill>
                          <a:schemeClr val="bg1"/>
                        </a:solidFill>
                        <a:latin typeface="Times New Roman"/>
                        <a:ea typeface="Times New Roman"/>
                        <a:cs typeface="Times New Roman"/>
                      </a:endParaRPr>
                    </a:p>
                    <a:p>
                      <a:pPr algn="ctr">
                        <a:spcAft>
                          <a:spcPts val="0"/>
                        </a:spcAft>
                      </a:pPr>
                      <a:r>
                        <a:rPr lang="be-BY" sz="1600" dirty="0">
                          <a:solidFill>
                            <a:schemeClr val="bg1"/>
                          </a:solidFill>
                          <a:latin typeface="Times New Roman"/>
                          <a:ea typeface="Times New Roman"/>
                          <a:cs typeface="Times New Roman"/>
                        </a:rPr>
                        <a:t>а другое недапасаванае</a:t>
                      </a:r>
                      <a:endParaRPr lang="ru-RU" sz="16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600" i="1" dirty="0">
                          <a:solidFill>
                            <a:schemeClr val="bg1"/>
                          </a:solidFill>
                          <a:latin typeface="Times New Roman"/>
                          <a:ea typeface="Times New Roman"/>
                          <a:cs typeface="Times New Roman"/>
                        </a:rPr>
                        <a:t>Вецер варушыў яго </a:t>
                      </a:r>
                      <a:r>
                        <a:rPr lang="be-BY" sz="1600" i="1" u="wavy" dirty="0">
                          <a:solidFill>
                            <a:schemeClr val="bg1"/>
                          </a:solidFill>
                          <a:latin typeface="Times New Roman"/>
                          <a:ea typeface="Times New Roman"/>
                          <a:cs typeface="Times New Roman"/>
                        </a:rPr>
                        <a:t>густыя</a:t>
                      </a:r>
                      <a:r>
                        <a:rPr lang="be-BY" sz="1600" b="1"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a:t>
                      </a:r>
                      <a:r>
                        <a:rPr lang="be-BY" sz="1600" i="1" u="wavy" dirty="0">
                          <a:solidFill>
                            <a:schemeClr val="bg1"/>
                          </a:solidFill>
                          <a:latin typeface="Times New Roman"/>
                          <a:ea typeface="Times New Roman"/>
                          <a:cs typeface="Times New Roman"/>
                        </a:rPr>
                        <a:t>з глянцаватым водбліскам</a:t>
                      </a:r>
                      <a:r>
                        <a:rPr lang="be-BY" sz="1600" i="1" dirty="0">
                          <a:solidFill>
                            <a:schemeClr val="bg1"/>
                          </a:solidFill>
                          <a:latin typeface="Times New Roman"/>
                          <a:ea typeface="Times New Roman"/>
                          <a:cs typeface="Times New Roman"/>
                        </a:rPr>
                        <a:t> </a:t>
                      </a:r>
                      <a:r>
                        <a:rPr lang="be-BY" sz="1600" i="1" u="sng" dirty="0">
                          <a:solidFill>
                            <a:schemeClr val="bg1"/>
                          </a:solidFill>
                          <a:latin typeface="Times New Roman"/>
                          <a:ea typeface="Times New Roman"/>
                          <a:cs typeface="Times New Roman"/>
                        </a:rPr>
                        <a:t>валасы</a:t>
                      </a:r>
                      <a:r>
                        <a:rPr lang="be-BY" sz="1600" i="1" dirty="0">
                          <a:solidFill>
                            <a:schemeClr val="bg1"/>
                          </a:solidFill>
                          <a:latin typeface="Times New Roman"/>
                          <a:ea typeface="Times New Roman"/>
                          <a:cs typeface="Times New Roman"/>
                        </a:rPr>
                        <a:t>.</a:t>
                      </a:r>
                      <a:endParaRPr lang="ru-RU" sz="16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709626">
                <a:tc>
                  <a:txBody>
                    <a:bodyPr/>
                    <a:lstStyle/>
                    <a:p>
                      <a:pPr algn="ctr">
                        <a:spcAft>
                          <a:spcPts val="0"/>
                        </a:spcAft>
                      </a:pPr>
                      <a:r>
                        <a:rPr lang="be-BY" sz="1600" dirty="0">
                          <a:latin typeface="Times New Roman"/>
                          <a:ea typeface="Times New Roman"/>
                          <a:cs typeface="Times New Roman"/>
                        </a:rPr>
                        <a:t>Калі азначэнні – эпітэты (мастацкія азначэнні, якія вобразна характаразуюць прадмет ці з’яву):</a:t>
                      </a:r>
                      <a:r>
                        <a:rPr lang="be-BY" sz="1600" i="1" dirty="0">
                          <a:latin typeface="Times New Roman"/>
                          <a:ea typeface="Times New Roman"/>
                          <a:cs typeface="Times New Roman"/>
                        </a:rPr>
                        <a:t> </a:t>
                      </a:r>
                      <a:endParaRPr lang="be-BY" sz="1600" i="1" dirty="0" smtClean="0">
                        <a:latin typeface="Times New Roman"/>
                        <a:ea typeface="Times New Roman"/>
                        <a:cs typeface="Times New Roman"/>
                      </a:endParaRPr>
                    </a:p>
                    <a:p>
                      <a:pPr algn="ctr">
                        <a:spcAft>
                          <a:spcPts val="0"/>
                        </a:spcAft>
                      </a:pPr>
                      <a:r>
                        <a:rPr lang="be-BY" sz="1600" i="1" dirty="0" smtClean="0">
                          <a:latin typeface="Times New Roman"/>
                          <a:ea typeface="Times New Roman"/>
                          <a:cs typeface="Times New Roman"/>
                        </a:rPr>
                        <a:t>капрызная </a:t>
                      </a:r>
                      <a:r>
                        <a:rPr lang="be-BY" sz="1600" i="1" dirty="0">
                          <a:latin typeface="Times New Roman"/>
                          <a:ea typeface="Times New Roman"/>
                          <a:cs typeface="Times New Roman"/>
                        </a:rPr>
                        <a:t>вясна</a:t>
                      </a:r>
                      <a:r>
                        <a:rPr lang="be-BY" sz="1600" dirty="0">
                          <a:latin typeface="Times New Roman"/>
                          <a:ea typeface="Times New Roman"/>
                          <a:cs typeface="Times New Roman"/>
                        </a:rPr>
                        <a:t>, </a:t>
                      </a:r>
                      <a:r>
                        <a:rPr lang="be-BY" sz="1600" i="1" dirty="0">
                          <a:latin typeface="Times New Roman"/>
                          <a:ea typeface="Times New Roman"/>
                          <a:cs typeface="Times New Roman"/>
                        </a:rPr>
                        <a:t>бязлітасны мароз</a:t>
                      </a:r>
                      <a:endParaRPr lang="ru-RU" sz="16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be-BY" sz="1600" i="1" dirty="0">
                          <a:latin typeface="Times New Roman"/>
                          <a:ea typeface="Times New Roman"/>
                          <a:cs typeface="Times New Roman"/>
                        </a:rPr>
                        <a:t>Шэпчуць нешта </a:t>
                      </a:r>
                      <a:r>
                        <a:rPr lang="be-BY" sz="1600" i="1" u="wavy" dirty="0">
                          <a:latin typeface="Times New Roman"/>
                          <a:ea typeface="Times New Roman"/>
                          <a:cs typeface="Times New Roman"/>
                        </a:rPr>
                        <a:t>сарамлівыя</a:t>
                      </a:r>
                      <a:r>
                        <a:rPr lang="be-BY" sz="1600" b="1" dirty="0">
                          <a:latin typeface="Times New Roman"/>
                          <a:ea typeface="Times New Roman"/>
                          <a:cs typeface="Times New Roman"/>
                        </a:rPr>
                        <a:t>,</a:t>
                      </a:r>
                      <a:r>
                        <a:rPr lang="be-BY" sz="1600" i="1" dirty="0">
                          <a:latin typeface="Times New Roman"/>
                          <a:ea typeface="Times New Roman"/>
                          <a:cs typeface="Times New Roman"/>
                        </a:rPr>
                        <a:t> </a:t>
                      </a:r>
                      <a:r>
                        <a:rPr lang="be-BY" sz="1600" i="1" u="wavy" dirty="0">
                          <a:latin typeface="Times New Roman"/>
                          <a:ea typeface="Times New Roman"/>
                          <a:cs typeface="Times New Roman"/>
                        </a:rPr>
                        <a:t>нясмелыя</a:t>
                      </a:r>
                      <a:r>
                        <a:rPr lang="be-BY" sz="1600" i="1" dirty="0">
                          <a:latin typeface="Times New Roman"/>
                          <a:ea typeface="Times New Roman"/>
                          <a:cs typeface="Times New Roman"/>
                        </a:rPr>
                        <a:t> бярозы.</a:t>
                      </a:r>
                      <a:endParaRPr lang="ru-RU" sz="16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3924">
                <a:tc>
                  <a:txBody>
                    <a:bodyPr/>
                    <a:lstStyle/>
                    <a:p>
                      <a:pPr algn="ctr">
                        <a:spcAft>
                          <a:spcPts val="0"/>
                        </a:spcAft>
                      </a:pPr>
                      <a:r>
                        <a:rPr lang="be-BY" sz="1600" dirty="0">
                          <a:solidFill>
                            <a:schemeClr val="bg1"/>
                          </a:solidFill>
                          <a:latin typeface="Times New Roman"/>
                          <a:ea typeface="Times New Roman"/>
                          <a:cs typeface="Times New Roman"/>
                        </a:rPr>
                        <a:t>Калі </a:t>
                      </a:r>
                      <a:r>
                        <a:rPr lang="be-BY" sz="1600" i="1" dirty="0">
                          <a:solidFill>
                            <a:schemeClr val="bg1"/>
                          </a:solidFill>
                          <a:latin typeface="Times New Roman"/>
                          <a:ea typeface="Times New Roman"/>
                          <a:cs typeface="Times New Roman"/>
                        </a:rPr>
                        <a:t>першае</a:t>
                      </a:r>
                      <a:r>
                        <a:rPr lang="be-BY" sz="1600" dirty="0">
                          <a:solidFill>
                            <a:schemeClr val="bg1"/>
                          </a:solidFill>
                          <a:latin typeface="Times New Roman"/>
                          <a:ea typeface="Times New Roman"/>
                          <a:cs typeface="Times New Roman"/>
                        </a:rPr>
                        <a:t> азначэнне </a:t>
                      </a:r>
                      <a:r>
                        <a:rPr lang="be-BY" sz="1600" i="1" dirty="0">
                          <a:solidFill>
                            <a:schemeClr val="bg1"/>
                          </a:solidFill>
                          <a:latin typeface="Times New Roman"/>
                          <a:ea typeface="Times New Roman"/>
                          <a:cs typeface="Times New Roman"/>
                        </a:rPr>
                        <a:t>адзіночнае</a:t>
                      </a:r>
                      <a:r>
                        <a:rPr lang="be-BY" sz="1600" dirty="0">
                          <a:solidFill>
                            <a:schemeClr val="bg1"/>
                          </a:solidFill>
                          <a:latin typeface="Times New Roman"/>
                          <a:ea typeface="Times New Roman"/>
                          <a:cs typeface="Times New Roman"/>
                        </a:rPr>
                        <a:t> (выражана прыметнікам або дзеепрыметнікам), а </a:t>
                      </a:r>
                      <a:r>
                        <a:rPr lang="be-BY" sz="1600" i="1" dirty="0">
                          <a:solidFill>
                            <a:schemeClr val="bg1"/>
                          </a:solidFill>
                          <a:latin typeface="Times New Roman"/>
                          <a:ea typeface="Times New Roman"/>
                          <a:cs typeface="Times New Roman"/>
                        </a:rPr>
                        <a:t>другое развітае</a:t>
                      </a:r>
                      <a:r>
                        <a:rPr lang="be-BY" sz="1600" dirty="0">
                          <a:solidFill>
                            <a:schemeClr val="bg1"/>
                          </a:solidFill>
                          <a:latin typeface="Times New Roman"/>
                          <a:ea typeface="Times New Roman"/>
                          <a:cs typeface="Times New Roman"/>
                        </a:rPr>
                        <a:t> (прыметнікавае ці дзеепрыметнікавае словазлучэнне)</a:t>
                      </a:r>
                      <a:endParaRPr lang="ru-RU" sz="16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c>
                  <a:txBody>
                    <a:bodyPr/>
                    <a:lstStyle/>
                    <a:p>
                      <a:pPr algn="just">
                        <a:spcAft>
                          <a:spcPts val="0"/>
                        </a:spcAft>
                      </a:pPr>
                      <a:r>
                        <a:rPr lang="be-BY" sz="1600" i="1" dirty="0">
                          <a:solidFill>
                            <a:schemeClr val="bg1"/>
                          </a:solidFill>
                          <a:latin typeface="Times New Roman"/>
                          <a:ea typeface="Times New Roman"/>
                          <a:cs typeface="Times New Roman"/>
                        </a:rPr>
                        <a:t>Нечакана на паверхню вады выплыў </a:t>
                      </a:r>
                      <a:r>
                        <a:rPr lang="be-BY" sz="1600" i="1" u="wavy" dirty="0">
                          <a:solidFill>
                            <a:schemeClr val="bg1"/>
                          </a:solidFill>
                          <a:latin typeface="Times New Roman"/>
                          <a:ea typeface="Times New Roman"/>
                          <a:cs typeface="Times New Roman"/>
                        </a:rPr>
                        <a:t> вялікі</a:t>
                      </a:r>
                      <a:r>
                        <a:rPr lang="be-BY" sz="1600" b="1" dirty="0">
                          <a:solidFill>
                            <a:schemeClr val="bg1"/>
                          </a:solidFill>
                          <a:latin typeface="Times New Roman"/>
                          <a:ea typeface="Times New Roman"/>
                          <a:cs typeface="Times New Roman"/>
                        </a:rPr>
                        <a:t>,</a:t>
                      </a:r>
                      <a:r>
                        <a:rPr lang="be-BY" sz="1600" i="1" dirty="0">
                          <a:solidFill>
                            <a:schemeClr val="bg1"/>
                          </a:solidFill>
                          <a:latin typeface="Times New Roman"/>
                          <a:ea typeface="Times New Roman"/>
                          <a:cs typeface="Times New Roman"/>
                        </a:rPr>
                        <a:t> </a:t>
                      </a:r>
                      <a:r>
                        <a:rPr lang="be-BY" sz="1600" i="1" u="wavy" dirty="0">
                          <a:solidFill>
                            <a:schemeClr val="bg1"/>
                          </a:solidFill>
                          <a:latin typeface="Times New Roman"/>
                          <a:ea typeface="Times New Roman"/>
                          <a:cs typeface="Times New Roman"/>
                        </a:rPr>
                        <a:t>залацісты ад сонца</a:t>
                      </a:r>
                      <a:r>
                        <a:rPr lang="be-BY" sz="1600" i="1" dirty="0">
                          <a:solidFill>
                            <a:schemeClr val="bg1"/>
                          </a:solidFill>
                          <a:latin typeface="Times New Roman"/>
                          <a:ea typeface="Times New Roman"/>
                          <a:cs typeface="Times New Roman"/>
                        </a:rPr>
                        <a:t> карп.</a:t>
                      </a:r>
                      <a:endParaRPr lang="ru-RU" sz="1600" dirty="0">
                        <a:solidFill>
                          <a:schemeClr val="bg1"/>
                        </a:solidFill>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75000"/>
                      </a:schemeClr>
                    </a:solidFill>
                  </a:tcPr>
                </a:tc>
              </a:tr>
              <a:tr h="1345885">
                <a:tc>
                  <a:txBody>
                    <a:bodyPr/>
                    <a:lstStyle/>
                    <a:p>
                      <a:pPr algn="ctr">
                        <a:spcAft>
                          <a:spcPts val="0"/>
                        </a:spcAft>
                      </a:pPr>
                      <a:r>
                        <a:rPr lang="be-BY" sz="1600" dirty="0">
                          <a:latin typeface="Times New Roman"/>
                          <a:ea typeface="Times New Roman"/>
                          <a:cs typeface="Times New Roman"/>
                        </a:rPr>
                        <a:t>Калі 2 і больш азначэнні стаяць у постпазіцыі </a:t>
                      </a:r>
                      <a:endParaRPr lang="be-BY" sz="1600" dirty="0" smtClean="0">
                        <a:latin typeface="Times New Roman"/>
                        <a:ea typeface="Times New Roman"/>
                        <a:cs typeface="Times New Roman"/>
                      </a:endParaRPr>
                    </a:p>
                    <a:p>
                      <a:pPr algn="ctr">
                        <a:spcAft>
                          <a:spcPts val="0"/>
                        </a:spcAft>
                      </a:pPr>
                      <a:r>
                        <a:rPr lang="be-BY" sz="1600" dirty="0" smtClean="0">
                          <a:latin typeface="Times New Roman"/>
                          <a:ea typeface="Times New Roman"/>
                          <a:cs typeface="Times New Roman"/>
                        </a:rPr>
                        <a:t>(</a:t>
                      </a:r>
                      <a:r>
                        <a:rPr lang="be-BY" sz="1600" dirty="0">
                          <a:latin typeface="Times New Roman"/>
                          <a:ea typeface="Times New Roman"/>
                          <a:cs typeface="Times New Roman"/>
                        </a:rPr>
                        <a:t>пасля азначаемага слова); гэтыя азначэнні яшчэ і адасабляюцца (ставіцца коска пасля азначаемага слова)</a:t>
                      </a:r>
                      <a:endParaRPr lang="ru-RU" sz="16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be-BY" sz="1600" i="1" dirty="0">
                          <a:latin typeface="Times New Roman"/>
                          <a:ea typeface="Times New Roman"/>
                          <a:cs typeface="Times New Roman"/>
                        </a:rPr>
                        <a:t>Надышла </a:t>
                      </a:r>
                      <a:r>
                        <a:rPr lang="be-BY" sz="1600" i="1" u="wavy" dirty="0">
                          <a:latin typeface="Times New Roman"/>
                          <a:ea typeface="Times New Roman"/>
                          <a:cs typeface="Times New Roman"/>
                        </a:rPr>
                        <a:t>першая ваенная</a:t>
                      </a:r>
                      <a:r>
                        <a:rPr lang="be-BY" sz="1600" i="1" dirty="0">
                          <a:latin typeface="Times New Roman"/>
                          <a:ea typeface="Times New Roman"/>
                          <a:cs typeface="Times New Roman"/>
                        </a:rPr>
                        <a:t> </a:t>
                      </a:r>
                      <a:r>
                        <a:rPr lang="be-BY" sz="1600" i="1" u="sng" dirty="0">
                          <a:latin typeface="Times New Roman"/>
                          <a:ea typeface="Times New Roman"/>
                          <a:cs typeface="Times New Roman"/>
                        </a:rPr>
                        <a:t>зіма</a:t>
                      </a:r>
                      <a:r>
                        <a:rPr lang="be-BY" sz="1600" b="1" dirty="0">
                          <a:latin typeface="Times New Roman"/>
                          <a:ea typeface="Times New Roman"/>
                          <a:cs typeface="Times New Roman"/>
                        </a:rPr>
                        <a:t>,</a:t>
                      </a:r>
                      <a:r>
                        <a:rPr lang="be-BY" sz="1600" i="1" dirty="0">
                          <a:latin typeface="Times New Roman"/>
                          <a:ea typeface="Times New Roman"/>
                          <a:cs typeface="Times New Roman"/>
                        </a:rPr>
                        <a:t> </a:t>
                      </a:r>
                      <a:r>
                        <a:rPr lang="be-BY" sz="1600" i="1" u="wavy" dirty="0">
                          <a:latin typeface="Times New Roman"/>
                          <a:ea typeface="Times New Roman"/>
                          <a:cs typeface="Times New Roman"/>
                        </a:rPr>
                        <a:t>марозная</a:t>
                      </a:r>
                      <a:r>
                        <a:rPr lang="be-BY" sz="1600" b="1" dirty="0">
                          <a:latin typeface="Times New Roman"/>
                          <a:ea typeface="Times New Roman"/>
                          <a:cs typeface="Times New Roman"/>
                        </a:rPr>
                        <a:t>,</a:t>
                      </a:r>
                      <a:r>
                        <a:rPr lang="be-BY" sz="1600" i="1" dirty="0">
                          <a:latin typeface="Times New Roman"/>
                          <a:ea typeface="Times New Roman"/>
                          <a:cs typeface="Times New Roman"/>
                        </a:rPr>
                        <a:t> </a:t>
                      </a:r>
                      <a:r>
                        <a:rPr lang="be-BY" sz="1600" i="1" u="wavy" dirty="0">
                          <a:latin typeface="Times New Roman"/>
                          <a:ea typeface="Times New Roman"/>
                          <a:cs typeface="Times New Roman"/>
                        </a:rPr>
                        <a:t>снежная.</a:t>
                      </a:r>
                      <a:endParaRPr lang="ru-RU" sz="1600" dirty="0">
                        <a:latin typeface="Times New Roman"/>
                        <a:ea typeface="Times New Roman"/>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388</TotalTime>
  <Words>3379</Words>
  <PresentationFormat>Экран (4:3)</PresentationFormat>
  <Paragraphs>356</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Официальная</vt:lpstr>
      <vt:lpstr>Знакі прыпынку   ў простым сказе  </vt:lpstr>
      <vt:lpstr>План </vt:lpstr>
      <vt:lpstr>  1. Працяжнік  паміж дзейнікам і выказнікам</vt:lpstr>
      <vt:lpstr>1. Працяжнік  паміж дзейнікам і выказнікам  (працяг)</vt:lpstr>
      <vt:lpstr>1. Працяжнік  паміж дзейнікам і выказнікам (працяг)</vt:lpstr>
      <vt:lpstr>2. Знакі прыпынку  ў сказах з аднароднымі членамі сказа </vt:lpstr>
      <vt:lpstr>2. Знакі прыпынку  ў сказах з аднароднымі членамі сказа (ПРАЦЯГ)  </vt:lpstr>
      <vt:lpstr>2. Знакі прыпынку  ў сказах з аднароднымі членамі сказа (ПРАЦЯГ)</vt:lpstr>
      <vt:lpstr>   в) КОСКА(і) пры АДНАРОДНЫХ азначэннях</vt:lpstr>
      <vt:lpstr>г) адсутнасць коскі (косак)  пры неаднародных азначэннях</vt:lpstr>
      <vt:lpstr>    д) ЗНАКІ ПРЫПЫНКУ  ў сказах з АДНАРОДНЫМІ членамі і АБАГУЛЬНЯЮЧЫМ словам </vt:lpstr>
      <vt:lpstr>  3. ЗНАКІ ПРЫПЫНКУ ПРЫ ЗВАРОТКУ Зваротак (далей – ЗВ, зв) –– гэта слова ці спалучэнне слоў,  што называюць асобу ці прадмет, да якіх звяртаюцца з прамовай. </vt:lpstr>
      <vt:lpstr> ЗНАКІ ПРЫПЫНКУ пры ВЫКЛІЧНІКАХ і ГУКАПЕРАЙМАЛЬНЫХ словах </vt:lpstr>
      <vt:lpstr>      4. Знакі прыпынку пры параўнальных зваротах  і іншых канструкцыях з параўнальнымі злучнікамі:  а) к о с к а </vt:lpstr>
      <vt:lpstr>Слайд 15</vt:lpstr>
      <vt:lpstr> в) коска НЕ ставіцца  </vt:lpstr>
      <vt:lpstr> в) коска НЕ ставіцца (працяг)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Часціны мовы </dc:title>
  <dc:creator>Chajkova</dc:creator>
  <cp:lastModifiedBy>Chajkova</cp:lastModifiedBy>
  <cp:revision>35</cp:revision>
  <dcterms:created xsi:type="dcterms:W3CDTF">2017-02-26T18:35:56Z</dcterms:created>
  <dcterms:modified xsi:type="dcterms:W3CDTF">2018-04-22T21:10:18Z</dcterms:modified>
</cp:coreProperties>
</file>